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58"/>
  </p:notesMasterIdLst>
  <p:handoutMasterIdLst>
    <p:handoutMasterId r:id="rId59"/>
  </p:handoutMasterIdLst>
  <p:sldIdLst>
    <p:sldId id="256" r:id="rId6"/>
    <p:sldId id="480" r:id="rId7"/>
    <p:sldId id="351" r:id="rId8"/>
    <p:sldId id="479" r:id="rId9"/>
    <p:sldId id="505" r:id="rId10"/>
    <p:sldId id="540" r:id="rId11"/>
    <p:sldId id="609" r:id="rId12"/>
    <p:sldId id="613" r:id="rId13"/>
    <p:sldId id="460" r:id="rId14"/>
    <p:sldId id="536" r:id="rId15"/>
    <p:sldId id="449" r:id="rId16"/>
    <p:sldId id="445" r:id="rId17"/>
    <p:sldId id="469" r:id="rId18"/>
    <p:sldId id="447" r:id="rId19"/>
    <p:sldId id="465" r:id="rId20"/>
    <p:sldId id="448" r:id="rId21"/>
    <p:sldId id="474" r:id="rId22"/>
    <p:sldId id="618" r:id="rId23"/>
    <p:sldId id="614" r:id="rId24"/>
    <p:sldId id="617" r:id="rId25"/>
    <p:sldId id="616" r:id="rId26"/>
    <p:sldId id="534" r:id="rId27"/>
    <p:sldId id="499" r:id="rId28"/>
    <p:sldId id="509" r:id="rId29"/>
    <p:sldId id="510" r:id="rId30"/>
    <p:sldId id="511" r:id="rId31"/>
    <p:sldId id="512" r:id="rId32"/>
    <p:sldId id="513" r:id="rId33"/>
    <p:sldId id="535" r:id="rId34"/>
    <p:sldId id="527" r:id="rId35"/>
    <p:sldId id="515" r:id="rId36"/>
    <p:sldId id="531" r:id="rId37"/>
    <p:sldId id="517" r:id="rId38"/>
    <p:sldId id="520" r:id="rId39"/>
    <p:sldId id="533" r:id="rId40"/>
    <p:sldId id="526" r:id="rId41"/>
    <p:sldId id="478" r:id="rId42"/>
    <p:sldId id="504" r:id="rId43"/>
    <p:sldId id="419" r:id="rId44"/>
    <p:sldId id="485" r:id="rId45"/>
    <p:sldId id="486" r:id="rId46"/>
    <p:sldId id="393" r:id="rId47"/>
    <p:sldId id="390" r:id="rId48"/>
    <p:sldId id="431" r:id="rId49"/>
    <p:sldId id="330" r:id="rId50"/>
    <p:sldId id="519" r:id="rId51"/>
    <p:sldId id="487" r:id="rId52"/>
    <p:sldId id="488" r:id="rId53"/>
    <p:sldId id="489" r:id="rId54"/>
    <p:sldId id="490" r:id="rId55"/>
    <p:sldId id="491" r:id="rId56"/>
    <p:sldId id="492" r:id="rId57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656" userDrawn="1">
          <p15:clr>
            <a:srgbClr val="A4A3A4"/>
          </p15:clr>
        </p15:guide>
        <p15:guide id="2" pos="2172" userDrawn="1">
          <p15:clr>
            <a:srgbClr val="A4A3A4"/>
          </p15:clr>
        </p15:guide>
        <p15:guide id="3" orient="horz" pos="2928" userDrawn="1">
          <p15:clr>
            <a:srgbClr val="A4A3A4"/>
          </p15:clr>
        </p15:guide>
        <p15:guide id="4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ve Menke" initials="SM" lastIdx="2" clrIdx="0">
    <p:extLst>
      <p:ext uri="{19B8F6BF-5375-455C-9EA6-DF929625EA0E}">
        <p15:presenceInfo xmlns:p15="http://schemas.microsoft.com/office/powerpoint/2012/main" userId="S003000098CFEAE6@LIVE.COM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1B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2" autoAdjust="0"/>
    <p:restoredTop sz="94719"/>
  </p:normalViewPr>
  <p:slideViewPr>
    <p:cSldViewPr snapToGrid="0">
      <p:cViewPr varScale="1">
        <p:scale>
          <a:sx n="151" d="100"/>
          <a:sy n="151" d="100"/>
        </p:scale>
        <p:origin x="510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656"/>
        <p:guide pos="2172"/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commentAuthors" Target="commentAuthors.xml"/><Relationship Id="rId65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an King" userId="417daae5-cdfc-4ff0-b086-19f891557c49" providerId="ADAL" clId="{18C01745-609B-47F8-937A-5F4D519C3951}"/>
    <pc:docChg chg="custSel delSld modSld sldOrd">
      <pc:chgData name="Megan King" userId="417daae5-cdfc-4ff0-b086-19f891557c49" providerId="ADAL" clId="{18C01745-609B-47F8-937A-5F4D519C3951}" dt="2018-12-05T21:14:01.044" v="189" actId="20577"/>
      <pc:docMkLst>
        <pc:docMk/>
      </pc:docMkLst>
      <pc:sldChg chg="modSp">
        <pc:chgData name="Megan King" userId="417daae5-cdfc-4ff0-b086-19f891557c49" providerId="ADAL" clId="{18C01745-609B-47F8-937A-5F4D519C3951}" dt="2018-12-05T21:14:01.044" v="189" actId="20577"/>
        <pc:sldMkLst>
          <pc:docMk/>
          <pc:sldMk cId="542637242" sldId="256"/>
        </pc:sldMkLst>
        <pc:spChg chg="mod">
          <ac:chgData name="Megan King" userId="417daae5-cdfc-4ff0-b086-19f891557c49" providerId="ADAL" clId="{18C01745-609B-47F8-937A-5F4D519C3951}" dt="2018-12-05T21:14:01.044" v="189" actId="20577"/>
          <ac:spMkLst>
            <pc:docMk/>
            <pc:sldMk cId="542637242" sldId="256"/>
            <ac:spMk id="7" creationId="{00000000-0000-0000-0000-000000000000}"/>
          </ac:spMkLst>
        </pc:spChg>
      </pc:sldChg>
      <pc:sldChg chg="ord">
        <pc:chgData name="Megan King" userId="417daae5-cdfc-4ff0-b086-19f891557c49" providerId="ADAL" clId="{18C01745-609B-47F8-937A-5F4D519C3951}" dt="2018-12-04T18:29:55.985" v="2"/>
        <pc:sldMkLst>
          <pc:docMk/>
          <pc:sldMk cId="1946437946" sldId="330"/>
        </pc:sldMkLst>
      </pc:sldChg>
      <pc:sldChg chg="ord">
        <pc:chgData name="Megan King" userId="417daae5-cdfc-4ff0-b086-19f891557c49" providerId="ADAL" clId="{18C01745-609B-47F8-937A-5F4D519C3951}" dt="2018-12-04T18:29:05.622" v="1"/>
        <pc:sldMkLst>
          <pc:docMk/>
          <pc:sldMk cId="636499610" sldId="351"/>
        </pc:sldMkLst>
      </pc:sldChg>
      <pc:sldChg chg="ord">
        <pc:chgData name="Megan King" userId="417daae5-cdfc-4ff0-b086-19f891557c49" providerId="ADAL" clId="{18C01745-609B-47F8-937A-5F4D519C3951}" dt="2018-12-04T18:29:55.985" v="2"/>
        <pc:sldMkLst>
          <pc:docMk/>
          <pc:sldMk cId="2935465413" sldId="390"/>
        </pc:sldMkLst>
      </pc:sldChg>
      <pc:sldChg chg="ord">
        <pc:chgData name="Megan King" userId="417daae5-cdfc-4ff0-b086-19f891557c49" providerId="ADAL" clId="{18C01745-609B-47F8-937A-5F4D519C3951}" dt="2018-12-04T18:29:55.985" v="2"/>
        <pc:sldMkLst>
          <pc:docMk/>
          <pc:sldMk cId="706909729" sldId="393"/>
        </pc:sldMkLst>
      </pc:sldChg>
      <pc:sldChg chg="ord">
        <pc:chgData name="Megan King" userId="417daae5-cdfc-4ff0-b086-19f891557c49" providerId="ADAL" clId="{18C01745-609B-47F8-937A-5F4D519C3951}" dt="2018-12-04T18:29:55.985" v="2"/>
        <pc:sldMkLst>
          <pc:docMk/>
          <pc:sldMk cId="2706035044" sldId="431"/>
        </pc:sldMkLst>
      </pc:sldChg>
      <pc:sldChg chg="del">
        <pc:chgData name="Megan King" userId="417daae5-cdfc-4ff0-b086-19f891557c49" providerId="ADAL" clId="{18C01745-609B-47F8-937A-5F4D519C3951}" dt="2018-12-04T18:27:31.594" v="0" actId="2696"/>
        <pc:sldMkLst>
          <pc:docMk/>
          <pc:sldMk cId="2594442237" sldId="434"/>
        </pc:sldMkLst>
      </pc:sldChg>
      <pc:sldChg chg="ord">
        <pc:chgData name="Megan King" userId="417daae5-cdfc-4ff0-b086-19f891557c49" providerId="ADAL" clId="{18C01745-609B-47F8-937A-5F4D519C3951}" dt="2018-12-04T18:29:05.622" v="1"/>
        <pc:sldMkLst>
          <pc:docMk/>
          <pc:sldMk cId="472496161" sldId="479"/>
        </pc:sldMkLst>
      </pc:sldChg>
      <pc:sldChg chg="ord">
        <pc:chgData name="Megan King" userId="417daae5-cdfc-4ff0-b086-19f891557c49" providerId="ADAL" clId="{18C01745-609B-47F8-937A-5F4D519C3951}" dt="2018-12-04T18:29:05.622" v="1"/>
        <pc:sldMkLst>
          <pc:docMk/>
          <pc:sldMk cId="2531603918" sldId="480"/>
        </pc:sldMkLst>
      </pc:sldChg>
      <pc:sldChg chg="del ord">
        <pc:chgData name="Megan King" userId="417daae5-cdfc-4ff0-b086-19f891557c49" providerId="ADAL" clId="{18C01745-609B-47F8-937A-5F4D519C3951}" dt="2018-12-05T15:14:11.540" v="159" actId="2696"/>
        <pc:sldMkLst>
          <pc:docMk/>
          <pc:sldMk cId="1501131512" sldId="482"/>
        </pc:sldMkLst>
      </pc:sldChg>
      <pc:sldChg chg="del">
        <pc:chgData name="Megan King" userId="417daae5-cdfc-4ff0-b086-19f891557c49" providerId="ADAL" clId="{18C01745-609B-47F8-937A-5F4D519C3951}" dt="2018-12-04T18:31:59.622" v="3" actId="2696"/>
        <pc:sldMkLst>
          <pc:docMk/>
          <pc:sldMk cId="3787976015" sldId="484"/>
        </pc:sldMkLst>
      </pc:sldChg>
      <pc:sldChg chg="del ord">
        <pc:chgData name="Megan King" userId="417daae5-cdfc-4ff0-b086-19f891557c49" providerId="ADAL" clId="{18C01745-609B-47F8-937A-5F4D519C3951}" dt="2018-12-05T15:14:12.821" v="160" actId="2696"/>
        <pc:sldMkLst>
          <pc:docMk/>
          <pc:sldMk cId="2545523821" sldId="493"/>
        </pc:sldMkLst>
      </pc:sldChg>
      <pc:sldChg chg="ord">
        <pc:chgData name="Megan King" userId="417daae5-cdfc-4ff0-b086-19f891557c49" providerId="ADAL" clId="{18C01745-609B-47F8-937A-5F4D519C3951}" dt="2018-12-04T18:29:05.622" v="1"/>
        <pc:sldMkLst>
          <pc:docMk/>
          <pc:sldMk cId="3697948365" sldId="505"/>
        </pc:sldMkLst>
      </pc:sldChg>
      <pc:sldChg chg="del">
        <pc:chgData name="Megan King" userId="417daae5-cdfc-4ff0-b086-19f891557c49" providerId="ADAL" clId="{18C01745-609B-47F8-937A-5F4D519C3951}" dt="2018-12-04T18:31:59.630" v="4" actId="2696"/>
        <pc:sldMkLst>
          <pc:docMk/>
          <pc:sldMk cId="2423790496" sldId="506"/>
        </pc:sldMkLst>
      </pc:sldChg>
      <pc:sldChg chg="del">
        <pc:chgData name="Megan King" userId="417daae5-cdfc-4ff0-b086-19f891557c49" providerId="ADAL" clId="{18C01745-609B-47F8-937A-5F4D519C3951}" dt="2018-12-04T18:31:59.638" v="5" actId="2696"/>
        <pc:sldMkLst>
          <pc:docMk/>
          <pc:sldMk cId="3432307494" sldId="507"/>
        </pc:sldMkLst>
      </pc:sldChg>
      <pc:sldChg chg="ord">
        <pc:chgData name="Megan King" userId="417daae5-cdfc-4ff0-b086-19f891557c49" providerId="ADAL" clId="{18C01745-609B-47F8-937A-5F4D519C3951}" dt="2018-12-04T18:29:55.985" v="2"/>
        <pc:sldMkLst>
          <pc:docMk/>
          <pc:sldMk cId="2257391779" sldId="519"/>
        </pc:sldMkLst>
      </pc:sldChg>
      <pc:sldChg chg="del">
        <pc:chgData name="Megan King" userId="417daae5-cdfc-4ff0-b086-19f891557c49" providerId="ADAL" clId="{18C01745-609B-47F8-937A-5F4D519C3951}" dt="2018-12-04T18:31:59.655" v="7" actId="2696"/>
        <pc:sldMkLst>
          <pc:docMk/>
          <pc:sldMk cId="419058456" sldId="530"/>
        </pc:sldMkLst>
      </pc:sldChg>
      <pc:sldChg chg="del">
        <pc:chgData name="Megan King" userId="417daae5-cdfc-4ff0-b086-19f891557c49" providerId="ADAL" clId="{18C01745-609B-47F8-937A-5F4D519C3951}" dt="2018-12-04T18:31:59.647" v="6" actId="2696"/>
        <pc:sldMkLst>
          <pc:docMk/>
          <pc:sldMk cId="541642638" sldId="537"/>
        </pc:sldMkLst>
      </pc:sldChg>
      <pc:sldChg chg="del">
        <pc:chgData name="Megan King" userId="417daae5-cdfc-4ff0-b086-19f891557c49" providerId="ADAL" clId="{18C01745-609B-47F8-937A-5F4D519C3951}" dt="2018-12-04T18:31:59.674" v="9" actId="2696"/>
        <pc:sldMkLst>
          <pc:docMk/>
          <pc:sldMk cId="4217087489" sldId="538"/>
        </pc:sldMkLst>
      </pc:sldChg>
      <pc:sldChg chg="del">
        <pc:chgData name="Megan King" userId="417daae5-cdfc-4ff0-b086-19f891557c49" providerId="ADAL" clId="{18C01745-609B-47F8-937A-5F4D519C3951}" dt="2018-12-04T18:31:59.665" v="8" actId="2696"/>
        <pc:sldMkLst>
          <pc:docMk/>
          <pc:sldMk cId="3461545676" sldId="539"/>
        </pc:sldMkLst>
      </pc:sldChg>
      <pc:sldChg chg="addSp delSp modSp ord">
        <pc:chgData name="Megan King" userId="417daae5-cdfc-4ff0-b086-19f891557c49" providerId="ADAL" clId="{18C01745-609B-47F8-937A-5F4D519C3951}" dt="2018-12-05T15:11:50.355" v="158" actId="478"/>
        <pc:sldMkLst>
          <pc:docMk/>
          <pc:sldMk cId="3529485337" sldId="540"/>
        </pc:sldMkLst>
        <pc:spChg chg="add del mod">
          <ac:chgData name="Megan King" userId="417daae5-cdfc-4ff0-b086-19f891557c49" providerId="ADAL" clId="{18C01745-609B-47F8-937A-5F4D519C3951}" dt="2018-12-05T15:11:50.355" v="158" actId="478"/>
          <ac:spMkLst>
            <pc:docMk/>
            <pc:sldMk cId="3529485337" sldId="540"/>
            <ac:spMk id="2" creationId="{E0513FCF-C517-4FA7-9C49-B631545A5F61}"/>
          </ac:spMkLst>
        </pc:spChg>
        <pc:spChg chg="mod">
          <ac:chgData name="Megan King" userId="417daae5-cdfc-4ff0-b086-19f891557c49" providerId="ADAL" clId="{18C01745-609B-47F8-937A-5F4D519C3951}" dt="2018-12-05T15:05:52.883" v="60" actId="20577"/>
          <ac:spMkLst>
            <pc:docMk/>
            <pc:sldMk cId="3529485337" sldId="540"/>
            <ac:spMk id="11" creationId="{2C7CAE38-FF8C-45B9-8757-5F41DB140285}"/>
          </ac:spMkLst>
        </pc:spChg>
        <pc:picChg chg="mod">
          <ac:chgData name="Megan King" userId="417daae5-cdfc-4ff0-b086-19f891557c49" providerId="ADAL" clId="{18C01745-609B-47F8-937A-5F4D519C3951}" dt="2018-12-05T15:06:26.453" v="62" actId="14100"/>
          <ac:picMkLst>
            <pc:docMk/>
            <pc:sldMk cId="3529485337" sldId="540"/>
            <ac:picMk id="8" creationId="{C889A6E4-F2C5-4608-BA8D-85141270A520}"/>
          </ac:picMkLst>
        </pc:picChg>
      </pc:sldChg>
      <pc:sldChg chg="ord">
        <pc:chgData name="Megan King" userId="417daae5-cdfc-4ff0-b086-19f891557c49" providerId="ADAL" clId="{18C01745-609B-47F8-937A-5F4D519C3951}" dt="2018-12-05T15:05:23.619" v="56"/>
        <pc:sldMkLst>
          <pc:docMk/>
          <pc:sldMk cId="449567535" sldId="609"/>
        </pc:sldMkLst>
      </pc:sldChg>
      <pc:sldChg chg="ord">
        <pc:chgData name="Megan King" userId="417daae5-cdfc-4ff0-b086-19f891557c49" providerId="ADAL" clId="{18C01745-609B-47F8-937A-5F4D519C3951}" dt="2018-12-05T15:05:23.619" v="56"/>
        <pc:sldMkLst>
          <pc:docMk/>
          <pc:sldMk cId="751383747" sldId="613"/>
        </pc:sldMkLst>
      </pc:sldChg>
      <pc:sldChg chg="ord">
        <pc:chgData name="Megan King" userId="417daae5-cdfc-4ff0-b086-19f891557c49" providerId="ADAL" clId="{18C01745-609B-47F8-937A-5F4D519C3951}" dt="2018-12-05T15:10:35.498" v="157"/>
        <pc:sldMkLst>
          <pc:docMk/>
          <pc:sldMk cId="3182370364" sldId="614"/>
        </pc:sldMkLst>
      </pc:sldChg>
      <pc:sldChg chg="modSp">
        <pc:chgData name="Megan King" userId="417daae5-cdfc-4ff0-b086-19f891557c49" providerId="ADAL" clId="{18C01745-609B-47F8-937A-5F4D519C3951}" dt="2018-12-05T15:09:44.192" v="156" actId="113"/>
        <pc:sldMkLst>
          <pc:docMk/>
          <pc:sldMk cId="697875516" sldId="617"/>
        </pc:sldMkLst>
        <pc:spChg chg="mod ord">
          <ac:chgData name="Megan King" userId="417daae5-cdfc-4ff0-b086-19f891557c49" providerId="ADAL" clId="{18C01745-609B-47F8-937A-5F4D519C3951}" dt="2018-12-05T15:09:05.101" v="153" actId="20577"/>
          <ac:spMkLst>
            <pc:docMk/>
            <pc:sldMk cId="697875516" sldId="617"/>
            <ac:spMk id="3" creationId="{771C3FAF-E729-4C52-AB2F-0E8152CFA305}"/>
          </ac:spMkLst>
        </pc:spChg>
        <pc:spChg chg="mod">
          <ac:chgData name="Megan King" userId="417daae5-cdfc-4ff0-b086-19f891557c49" providerId="ADAL" clId="{18C01745-609B-47F8-937A-5F4D519C3951}" dt="2018-12-05T15:09:44.192" v="156" actId="113"/>
          <ac:spMkLst>
            <pc:docMk/>
            <pc:sldMk cId="697875516" sldId="617"/>
            <ac:spMk id="4" creationId="{B19B1353-3D04-4AC7-A454-FC80169DFAFE}"/>
          </ac:spMkLst>
        </pc:spChg>
      </pc:sldChg>
      <pc:sldChg chg="modSp">
        <pc:chgData name="Megan King" userId="417daae5-cdfc-4ff0-b086-19f891557c49" providerId="ADAL" clId="{18C01745-609B-47F8-937A-5F4D519C3951}" dt="2018-12-05T15:09:18.116" v="155" actId="115"/>
        <pc:sldMkLst>
          <pc:docMk/>
          <pc:sldMk cId="3613973533" sldId="618"/>
        </pc:sldMkLst>
        <pc:spChg chg="mod">
          <ac:chgData name="Megan King" userId="417daae5-cdfc-4ff0-b086-19f891557c49" providerId="ADAL" clId="{18C01745-609B-47F8-937A-5F4D519C3951}" dt="2018-12-05T15:09:18.116" v="155" actId="115"/>
          <ac:spMkLst>
            <pc:docMk/>
            <pc:sldMk cId="3613973533" sldId="618"/>
            <ac:spMk id="3" creationId="{070D124A-8B7E-4D0F-A82E-BD233959566B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F9D3EE-8896-499C-AECB-ED0863225898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EC22A0-1330-4D92-A733-D1E7D76A89D4}">
      <dgm:prSet phldrT="[Text]" custT="1"/>
      <dgm:spPr/>
      <dgm:t>
        <a:bodyPr/>
        <a:lstStyle/>
        <a:p>
          <a:r>
            <a:rPr lang="en-US" sz="1400"/>
            <a:t> </a:t>
          </a:r>
          <a:r>
            <a:rPr lang="en-US" sz="1800" b="1">
              <a:solidFill>
                <a:schemeClr val="accent4"/>
              </a:solidFill>
            </a:rPr>
            <a:t>After-hours and weekend physician support</a:t>
          </a:r>
        </a:p>
      </dgm:t>
    </dgm:pt>
    <dgm:pt modelId="{E18FB3EA-D62F-4BDC-A495-41350DE67CF1}" type="parTrans" cxnId="{8B43EFE3-1D79-4420-8D85-F0B8EA515C04}">
      <dgm:prSet/>
      <dgm:spPr/>
      <dgm:t>
        <a:bodyPr/>
        <a:lstStyle/>
        <a:p>
          <a:endParaRPr lang="en-US"/>
        </a:p>
      </dgm:t>
    </dgm:pt>
    <dgm:pt modelId="{B62C93B3-D37F-4EF4-8F2D-65E9496A0AB6}" type="sibTrans" cxnId="{8B43EFE3-1D79-4420-8D85-F0B8EA515C04}">
      <dgm:prSet/>
      <dgm:spPr/>
      <dgm:t>
        <a:bodyPr/>
        <a:lstStyle/>
        <a:p>
          <a:endParaRPr lang="en-US"/>
        </a:p>
      </dgm:t>
    </dgm:pt>
    <dgm:pt modelId="{E8814EFA-1ED2-4D02-AF1C-69D1709184E8}">
      <dgm:prSet phldrT="[Text]" custT="1"/>
      <dgm:spPr/>
      <dgm:t>
        <a:bodyPr/>
        <a:lstStyle/>
        <a:p>
          <a:pPr algn="ctr"/>
          <a:r>
            <a:rPr lang="en-US" sz="1800" b="1">
              <a:solidFill>
                <a:schemeClr val="accent4"/>
              </a:solidFill>
            </a:rPr>
            <a:t>Physician triage within 20 minutes of initiating a consult</a:t>
          </a:r>
        </a:p>
      </dgm:t>
    </dgm:pt>
    <dgm:pt modelId="{609B2AB3-5BFA-47E1-A06E-252ADA2F63E4}" type="parTrans" cxnId="{5FC5562C-72AA-40C1-889B-8D4D5A0CA954}">
      <dgm:prSet/>
      <dgm:spPr/>
      <dgm:t>
        <a:bodyPr/>
        <a:lstStyle/>
        <a:p>
          <a:endParaRPr lang="en-US"/>
        </a:p>
      </dgm:t>
    </dgm:pt>
    <dgm:pt modelId="{5E00CA3F-D81D-4D0A-8BB5-39BA19521569}" type="sibTrans" cxnId="{5FC5562C-72AA-40C1-889B-8D4D5A0CA954}">
      <dgm:prSet/>
      <dgm:spPr/>
      <dgm:t>
        <a:bodyPr/>
        <a:lstStyle/>
        <a:p>
          <a:endParaRPr lang="en-US"/>
        </a:p>
      </dgm:t>
    </dgm:pt>
    <dgm:pt modelId="{4042E5FA-2D97-4FD6-B262-D8AD022467C4}">
      <dgm:prSet phldrT="[Text]" custT="1"/>
      <dgm:spPr/>
      <dgm:t>
        <a:bodyPr/>
        <a:lstStyle/>
        <a:p>
          <a:pPr algn="ctr"/>
          <a:r>
            <a:rPr lang="en-US" sz="1800" b="1">
              <a:solidFill>
                <a:schemeClr val="accent4"/>
              </a:solidFill>
            </a:rPr>
            <a:t>Allows the nurse, resident/family, and physician to see and hear each other during an assessment </a:t>
          </a:r>
        </a:p>
      </dgm:t>
    </dgm:pt>
    <dgm:pt modelId="{C85F4AE8-C4D0-4D1B-97ED-FD16733E95E6}" type="parTrans" cxnId="{F426905A-1EB8-4D80-A11C-18F76A9190FB}">
      <dgm:prSet/>
      <dgm:spPr/>
      <dgm:t>
        <a:bodyPr/>
        <a:lstStyle/>
        <a:p>
          <a:endParaRPr lang="en-US"/>
        </a:p>
      </dgm:t>
    </dgm:pt>
    <dgm:pt modelId="{F8C93259-014B-42BC-ACEF-A9101DDB5782}" type="sibTrans" cxnId="{F426905A-1EB8-4D80-A11C-18F76A9190FB}">
      <dgm:prSet/>
      <dgm:spPr/>
      <dgm:t>
        <a:bodyPr/>
        <a:lstStyle/>
        <a:p>
          <a:endParaRPr lang="en-US"/>
        </a:p>
      </dgm:t>
    </dgm:pt>
    <dgm:pt modelId="{F5D160B3-B57C-428D-AE20-E6B1964B15DD}">
      <dgm:prSet phldrT="[Text]" custT="1"/>
      <dgm:spPr/>
      <dgm:t>
        <a:bodyPr/>
        <a:lstStyle/>
        <a:p>
          <a:r>
            <a:rPr lang="en-US" sz="1800" b="1">
              <a:solidFill>
                <a:schemeClr val="accent4"/>
              </a:solidFill>
            </a:rPr>
            <a:t>Enhanced clinical assessments </a:t>
          </a:r>
        </a:p>
      </dgm:t>
    </dgm:pt>
    <dgm:pt modelId="{6FEBAE71-40C2-494A-9903-3CA902F9884E}" type="parTrans" cxnId="{F868CD57-D884-443F-9182-72394576CD72}">
      <dgm:prSet/>
      <dgm:spPr/>
      <dgm:t>
        <a:bodyPr/>
        <a:lstStyle/>
        <a:p>
          <a:endParaRPr lang="en-US"/>
        </a:p>
      </dgm:t>
    </dgm:pt>
    <dgm:pt modelId="{B950546A-F305-4F0E-8150-6D46D713C653}" type="sibTrans" cxnId="{F868CD57-D884-443F-9182-72394576CD72}">
      <dgm:prSet/>
      <dgm:spPr/>
      <dgm:t>
        <a:bodyPr/>
        <a:lstStyle/>
        <a:p>
          <a:endParaRPr lang="en-US"/>
        </a:p>
      </dgm:t>
    </dgm:pt>
    <dgm:pt modelId="{AF53EA85-4330-4C6C-8EA4-E3F286A0CBE6}">
      <dgm:prSet phldrT="[Text]" custT="1"/>
      <dgm:spPr/>
      <dgm:t>
        <a:bodyPr/>
        <a:lstStyle/>
        <a:p>
          <a:r>
            <a:rPr lang="en-US" sz="2800" b="1">
              <a:solidFill>
                <a:schemeClr val="accent6"/>
              </a:solidFill>
            </a:rPr>
            <a:t>Residents treated in place</a:t>
          </a:r>
        </a:p>
      </dgm:t>
    </dgm:pt>
    <dgm:pt modelId="{C693BEE5-4801-42A0-A07C-654E4DF1D375}" type="sibTrans" cxnId="{0C8E6231-DD76-42E7-A0BC-1FFDDDB88872}">
      <dgm:prSet/>
      <dgm:spPr/>
      <dgm:t>
        <a:bodyPr/>
        <a:lstStyle/>
        <a:p>
          <a:endParaRPr lang="en-US"/>
        </a:p>
      </dgm:t>
    </dgm:pt>
    <dgm:pt modelId="{5EAD65DB-9AE8-452A-A327-E042571E292B}" type="parTrans" cxnId="{0C8E6231-DD76-42E7-A0BC-1FFDDDB88872}">
      <dgm:prSet/>
      <dgm:spPr/>
      <dgm:t>
        <a:bodyPr/>
        <a:lstStyle/>
        <a:p>
          <a:endParaRPr lang="en-US"/>
        </a:p>
      </dgm:t>
    </dgm:pt>
    <dgm:pt modelId="{1F0CBACD-7822-4F93-B8B4-1ACA16983A35}" type="pres">
      <dgm:prSet presAssocID="{B4F9D3EE-8896-499C-AECB-ED0863225898}" presName="Name0" presStyleCnt="0">
        <dgm:presLayoutVars>
          <dgm:chMax val="7"/>
          <dgm:chPref val="5"/>
        </dgm:presLayoutVars>
      </dgm:prSet>
      <dgm:spPr/>
    </dgm:pt>
    <dgm:pt modelId="{E811F28A-F8DB-433D-9EEA-158F737EE156}" type="pres">
      <dgm:prSet presAssocID="{B4F9D3EE-8896-499C-AECB-ED0863225898}" presName="arrowNode" presStyleLbl="node1" presStyleIdx="0" presStyleCnt="1" custScaleX="108263"/>
      <dgm:spPr/>
    </dgm:pt>
    <dgm:pt modelId="{EC5D7A74-844A-4CD5-9151-14C64F52FF61}" type="pres">
      <dgm:prSet presAssocID="{14EC22A0-1330-4D92-A733-D1E7D76A89D4}" presName="txNode1" presStyleLbl="revTx" presStyleIdx="0" presStyleCnt="5" custScaleX="124099" custScaleY="110000" custLinFactNeighborX="-7788" custLinFactNeighborY="-1227">
        <dgm:presLayoutVars>
          <dgm:bulletEnabled val="1"/>
        </dgm:presLayoutVars>
      </dgm:prSet>
      <dgm:spPr/>
    </dgm:pt>
    <dgm:pt modelId="{ABBFC580-4BA4-469B-9D76-9B83DEBD83F0}" type="pres">
      <dgm:prSet presAssocID="{E8814EFA-1ED2-4D02-AF1C-69D1709184E8}" presName="txNode2" presStyleLbl="revTx" presStyleIdx="1" presStyleCnt="5" custScaleX="110000" custScaleY="110000" custLinFactNeighborX="4361" custLinFactNeighborY="-22689">
        <dgm:presLayoutVars>
          <dgm:bulletEnabled val="1"/>
        </dgm:presLayoutVars>
      </dgm:prSet>
      <dgm:spPr/>
    </dgm:pt>
    <dgm:pt modelId="{A78F8D10-8F58-44EE-8FCB-08D597AF7A09}" type="pres">
      <dgm:prSet presAssocID="{5E00CA3F-D81D-4D0A-8BB5-39BA19521569}" presName="dotNode2" presStyleCnt="0"/>
      <dgm:spPr/>
    </dgm:pt>
    <dgm:pt modelId="{5ED1E077-7E6D-44C3-92D3-BD24D3169E7D}" type="pres">
      <dgm:prSet presAssocID="{5E00CA3F-D81D-4D0A-8BB5-39BA19521569}" presName="dotRepeatNode" presStyleLbl="fgShp" presStyleIdx="0" presStyleCnt="3"/>
      <dgm:spPr/>
    </dgm:pt>
    <dgm:pt modelId="{D94A1344-01A3-48FF-AC8A-74529C1A700F}" type="pres">
      <dgm:prSet presAssocID="{4042E5FA-2D97-4FD6-B262-D8AD022467C4}" presName="txNode3" presStyleLbl="revTx" presStyleIdx="2" presStyleCnt="5" custScaleX="136074" custScaleY="252318" custLinFactNeighborX="-9838" custLinFactNeighborY="60248">
        <dgm:presLayoutVars>
          <dgm:bulletEnabled val="1"/>
        </dgm:presLayoutVars>
      </dgm:prSet>
      <dgm:spPr/>
    </dgm:pt>
    <dgm:pt modelId="{C3F81D3B-4CF9-4B19-A28C-5E5B420E015B}" type="pres">
      <dgm:prSet presAssocID="{F8C93259-014B-42BC-ACEF-A9101DDB5782}" presName="dotNode3" presStyleCnt="0"/>
      <dgm:spPr/>
    </dgm:pt>
    <dgm:pt modelId="{EA18CFB6-ED72-4F53-8356-471EBC103EC0}" type="pres">
      <dgm:prSet presAssocID="{F8C93259-014B-42BC-ACEF-A9101DDB5782}" presName="dotRepeatNode" presStyleLbl="fgShp" presStyleIdx="1" presStyleCnt="3"/>
      <dgm:spPr/>
    </dgm:pt>
    <dgm:pt modelId="{4BC89E3F-CACC-472F-AD16-9E88A8CEF63B}" type="pres">
      <dgm:prSet presAssocID="{F5D160B3-B57C-428D-AE20-E6B1964B15DD}" presName="txNode4" presStyleLbl="revTx" presStyleIdx="3" presStyleCnt="5" custScaleX="155450" custScaleY="110000" custLinFactNeighborX="32912" custLinFactNeighborY="-30976">
        <dgm:presLayoutVars>
          <dgm:bulletEnabled val="1"/>
        </dgm:presLayoutVars>
      </dgm:prSet>
      <dgm:spPr/>
    </dgm:pt>
    <dgm:pt modelId="{564B81B2-51FF-435E-A78A-857AB28B1AA3}" type="pres">
      <dgm:prSet presAssocID="{B950546A-F305-4F0E-8150-6D46D713C653}" presName="dotNode4" presStyleCnt="0"/>
      <dgm:spPr/>
    </dgm:pt>
    <dgm:pt modelId="{599CA7BB-3FD1-4396-BD43-2D9FFB465EE6}" type="pres">
      <dgm:prSet presAssocID="{B950546A-F305-4F0E-8150-6D46D713C653}" presName="dotRepeatNode" presStyleLbl="fgShp" presStyleIdx="2" presStyleCnt="3"/>
      <dgm:spPr/>
    </dgm:pt>
    <dgm:pt modelId="{B68E7E00-3147-42DE-8187-33AB19039D41}" type="pres">
      <dgm:prSet presAssocID="{AF53EA85-4330-4C6C-8EA4-E3F286A0CBE6}" presName="txNode5" presStyleLbl="revTx" presStyleIdx="4" presStyleCnt="5" custScaleX="193762" custScaleY="110000">
        <dgm:presLayoutVars>
          <dgm:bulletEnabled val="1"/>
        </dgm:presLayoutVars>
      </dgm:prSet>
      <dgm:spPr/>
    </dgm:pt>
  </dgm:ptLst>
  <dgm:cxnLst>
    <dgm:cxn modelId="{5CB7A626-4060-42C0-BE9B-7013282FC74D}" type="presOf" srcId="{E8814EFA-1ED2-4D02-AF1C-69D1709184E8}" destId="{ABBFC580-4BA4-469B-9D76-9B83DEBD83F0}" srcOrd="0" destOrd="0" presId="urn:microsoft.com/office/officeart/2009/3/layout/DescendingProcess"/>
    <dgm:cxn modelId="{5FC5562C-72AA-40C1-889B-8D4D5A0CA954}" srcId="{B4F9D3EE-8896-499C-AECB-ED0863225898}" destId="{E8814EFA-1ED2-4D02-AF1C-69D1709184E8}" srcOrd="1" destOrd="0" parTransId="{609B2AB3-5BFA-47E1-A06E-252ADA2F63E4}" sibTransId="{5E00CA3F-D81D-4D0A-8BB5-39BA19521569}"/>
    <dgm:cxn modelId="{0C8E6231-DD76-42E7-A0BC-1FFDDDB88872}" srcId="{B4F9D3EE-8896-499C-AECB-ED0863225898}" destId="{AF53EA85-4330-4C6C-8EA4-E3F286A0CBE6}" srcOrd="4" destOrd="0" parTransId="{5EAD65DB-9AE8-452A-A327-E042571E292B}" sibTransId="{C693BEE5-4801-42A0-A07C-654E4DF1D375}"/>
    <dgm:cxn modelId="{A7CD3133-5F4A-4972-9C17-3046F6F3FB47}" type="presOf" srcId="{4042E5FA-2D97-4FD6-B262-D8AD022467C4}" destId="{D94A1344-01A3-48FF-AC8A-74529C1A700F}" srcOrd="0" destOrd="0" presId="urn:microsoft.com/office/officeart/2009/3/layout/DescendingProcess"/>
    <dgm:cxn modelId="{12D9AE3D-9B74-4044-A68B-69592BD75165}" type="presOf" srcId="{F5D160B3-B57C-428D-AE20-E6B1964B15DD}" destId="{4BC89E3F-CACC-472F-AD16-9E88A8CEF63B}" srcOrd="0" destOrd="0" presId="urn:microsoft.com/office/officeart/2009/3/layout/DescendingProcess"/>
    <dgm:cxn modelId="{ACD9E244-E1E6-4167-8012-D64B0B33E2FF}" type="presOf" srcId="{5E00CA3F-D81D-4D0A-8BB5-39BA19521569}" destId="{5ED1E077-7E6D-44C3-92D3-BD24D3169E7D}" srcOrd="0" destOrd="0" presId="urn:microsoft.com/office/officeart/2009/3/layout/DescendingProcess"/>
    <dgm:cxn modelId="{62BBFE47-C54E-4F25-BB67-0D5E5F2E5FB0}" type="presOf" srcId="{F8C93259-014B-42BC-ACEF-A9101DDB5782}" destId="{EA18CFB6-ED72-4F53-8356-471EBC103EC0}" srcOrd="0" destOrd="0" presId="urn:microsoft.com/office/officeart/2009/3/layout/DescendingProcess"/>
    <dgm:cxn modelId="{B1F24D4A-A933-4F1E-BC3F-55F6D79C152A}" type="presOf" srcId="{B4F9D3EE-8896-499C-AECB-ED0863225898}" destId="{1F0CBACD-7822-4F93-B8B4-1ACA16983A35}" srcOrd="0" destOrd="0" presId="urn:microsoft.com/office/officeart/2009/3/layout/DescendingProcess"/>
    <dgm:cxn modelId="{F868CD57-D884-443F-9182-72394576CD72}" srcId="{B4F9D3EE-8896-499C-AECB-ED0863225898}" destId="{F5D160B3-B57C-428D-AE20-E6B1964B15DD}" srcOrd="3" destOrd="0" parTransId="{6FEBAE71-40C2-494A-9903-3CA902F9884E}" sibTransId="{B950546A-F305-4F0E-8150-6D46D713C653}"/>
    <dgm:cxn modelId="{F426905A-1EB8-4D80-A11C-18F76A9190FB}" srcId="{B4F9D3EE-8896-499C-AECB-ED0863225898}" destId="{4042E5FA-2D97-4FD6-B262-D8AD022467C4}" srcOrd="2" destOrd="0" parTransId="{C85F4AE8-C4D0-4D1B-97ED-FD16733E95E6}" sibTransId="{F8C93259-014B-42BC-ACEF-A9101DDB5782}"/>
    <dgm:cxn modelId="{624B667B-F27B-485E-A9E5-5C4AF941CE26}" type="presOf" srcId="{B950546A-F305-4F0E-8150-6D46D713C653}" destId="{599CA7BB-3FD1-4396-BD43-2D9FFB465EE6}" srcOrd="0" destOrd="0" presId="urn:microsoft.com/office/officeart/2009/3/layout/DescendingProcess"/>
    <dgm:cxn modelId="{F9577AC6-EE37-4DEE-B90B-225DE0917F3B}" type="presOf" srcId="{AF53EA85-4330-4C6C-8EA4-E3F286A0CBE6}" destId="{B68E7E00-3147-42DE-8187-33AB19039D41}" srcOrd="0" destOrd="0" presId="urn:microsoft.com/office/officeart/2009/3/layout/DescendingProcess"/>
    <dgm:cxn modelId="{EB4AF1C6-DD6E-47E9-B7C8-BC2E173D29DF}" type="presOf" srcId="{14EC22A0-1330-4D92-A733-D1E7D76A89D4}" destId="{EC5D7A74-844A-4CD5-9151-14C64F52FF61}" srcOrd="0" destOrd="0" presId="urn:microsoft.com/office/officeart/2009/3/layout/DescendingProcess"/>
    <dgm:cxn modelId="{8B43EFE3-1D79-4420-8D85-F0B8EA515C04}" srcId="{B4F9D3EE-8896-499C-AECB-ED0863225898}" destId="{14EC22A0-1330-4D92-A733-D1E7D76A89D4}" srcOrd="0" destOrd="0" parTransId="{E18FB3EA-D62F-4BDC-A495-41350DE67CF1}" sibTransId="{B62C93B3-D37F-4EF4-8F2D-65E9496A0AB6}"/>
    <dgm:cxn modelId="{2A71CBFE-2DE9-4530-8638-49F89AE2EF7A}" type="presParOf" srcId="{1F0CBACD-7822-4F93-B8B4-1ACA16983A35}" destId="{E811F28A-F8DB-433D-9EEA-158F737EE156}" srcOrd="0" destOrd="0" presId="urn:microsoft.com/office/officeart/2009/3/layout/DescendingProcess"/>
    <dgm:cxn modelId="{499B7A25-366D-4072-9C94-238112CAEF5C}" type="presParOf" srcId="{1F0CBACD-7822-4F93-B8B4-1ACA16983A35}" destId="{EC5D7A74-844A-4CD5-9151-14C64F52FF61}" srcOrd="1" destOrd="0" presId="urn:microsoft.com/office/officeart/2009/3/layout/DescendingProcess"/>
    <dgm:cxn modelId="{775D5359-C742-45A5-9156-24B45554DBB5}" type="presParOf" srcId="{1F0CBACD-7822-4F93-B8B4-1ACA16983A35}" destId="{ABBFC580-4BA4-469B-9D76-9B83DEBD83F0}" srcOrd="2" destOrd="0" presId="urn:microsoft.com/office/officeart/2009/3/layout/DescendingProcess"/>
    <dgm:cxn modelId="{0BD460C8-FDC5-4353-B970-CB5525C067D5}" type="presParOf" srcId="{1F0CBACD-7822-4F93-B8B4-1ACA16983A35}" destId="{A78F8D10-8F58-44EE-8FCB-08D597AF7A09}" srcOrd="3" destOrd="0" presId="urn:microsoft.com/office/officeart/2009/3/layout/DescendingProcess"/>
    <dgm:cxn modelId="{5D58D97E-8F35-4352-98AA-965DADE80EB0}" type="presParOf" srcId="{A78F8D10-8F58-44EE-8FCB-08D597AF7A09}" destId="{5ED1E077-7E6D-44C3-92D3-BD24D3169E7D}" srcOrd="0" destOrd="0" presId="urn:microsoft.com/office/officeart/2009/3/layout/DescendingProcess"/>
    <dgm:cxn modelId="{5E05DE40-B2CD-45CD-828A-012F8FA01E72}" type="presParOf" srcId="{1F0CBACD-7822-4F93-B8B4-1ACA16983A35}" destId="{D94A1344-01A3-48FF-AC8A-74529C1A700F}" srcOrd="4" destOrd="0" presId="urn:microsoft.com/office/officeart/2009/3/layout/DescendingProcess"/>
    <dgm:cxn modelId="{06980362-7BA9-442B-BD19-C15AE517703B}" type="presParOf" srcId="{1F0CBACD-7822-4F93-B8B4-1ACA16983A35}" destId="{C3F81D3B-4CF9-4B19-A28C-5E5B420E015B}" srcOrd="5" destOrd="0" presId="urn:microsoft.com/office/officeart/2009/3/layout/DescendingProcess"/>
    <dgm:cxn modelId="{F0372E83-975D-4BE0-A18E-79D04C3C79B6}" type="presParOf" srcId="{C3F81D3B-4CF9-4B19-A28C-5E5B420E015B}" destId="{EA18CFB6-ED72-4F53-8356-471EBC103EC0}" srcOrd="0" destOrd="0" presId="urn:microsoft.com/office/officeart/2009/3/layout/DescendingProcess"/>
    <dgm:cxn modelId="{B2FC0EF9-FB6F-456F-813C-2E9BED9A7206}" type="presParOf" srcId="{1F0CBACD-7822-4F93-B8B4-1ACA16983A35}" destId="{4BC89E3F-CACC-472F-AD16-9E88A8CEF63B}" srcOrd="6" destOrd="0" presId="urn:microsoft.com/office/officeart/2009/3/layout/DescendingProcess"/>
    <dgm:cxn modelId="{D2A19D2B-CA0B-44C1-A937-79B985579C2D}" type="presParOf" srcId="{1F0CBACD-7822-4F93-B8B4-1ACA16983A35}" destId="{564B81B2-51FF-435E-A78A-857AB28B1AA3}" srcOrd="7" destOrd="0" presId="urn:microsoft.com/office/officeart/2009/3/layout/DescendingProcess"/>
    <dgm:cxn modelId="{6455723F-63EF-4CCF-8FF6-05A722078935}" type="presParOf" srcId="{564B81B2-51FF-435E-A78A-857AB28B1AA3}" destId="{599CA7BB-3FD1-4396-BD43-2D9FFB465EE6}" srcOrd="0" destOrd="0" presId="urn:microsoft.com/office/officeart/2009/3/layout/DescendingProcess"/>
    <dgm:cxn modelId="{426D48E7-B40C-4F12-89A3-5AA27E0DF5F5}" type="presParOf" srcId="{1F0CBACD-7822-4F93-B8B4-1ACA16983A35}" destId="{B68E7E00-3147-42DE-8187-33AB19039D41}" srcOrd="8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11F28A-F8DB-433D-9EEA-158F737EE156}">
      <dsp:nvSpPr>
        <dsp:cNvPr id="0" name=""/>
        <dsp:cNvSpPr/>
      </dsp:nvSpPr>
      <dsp:spPr>
        <a:xfrm rot="4396374">
          <a:off x="771269" y="672441"/>
          <a:ext cx="3532161" cy="2861356"/>
        </a:xfrm>
        <a:prstGeom prst="swooshArrow">
          <a:avLst>
            <a:gd name="adj1" fmla="val 16310"/>
            <a:gd name="adj2" fmla="val 313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D1E077-7E6D-44C3-92D3-BD24D3169E7D}">
      <dsp:nvSpPr>
        <dsp:cNvPr id="0" name=""/>
        <dsp:cNvSpPr/>
      </dsp:nvSpPr>
      <dsp:spPr>
        <a:xfrm>
          <a:off x="2082024" y="1167652"/>
          <a:ext cx="91696" cy="91696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18CFB6-ED72-4F53-8356-471EBC103EC0}">
      <dsp:nvSpPr>
        <dsp:cNvPr id="0" name=""/>
        <dsp:cNvSpPr/>
      </dsp:nvSpPr>
      <dsp:spPr>
        <a:xfrm>
          <a:off x="2709890" y="1674083"/>
          <a:ext cx="91696" cy="91696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9CA7BB-3FD1-4396-BD43-2D9FFB465EE6}">
      <dsp:nvSpPr>
        <dsp:cNvPr id="0" name=""/>
        <dsp:cNvSpPr/>
      </dsp:nvSpPr>
      <dsp:spPr>
        <a:xfrm>
          <a:off x="3180442" y="2266322"/>
          <a:ext cx="91696" cy="91696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5D7A74-844A-4CD5-9151-14C64F52FF61}">
      <dsp:nvSpPr>
        <dsp:cNvPr id="0" name=""/>
        <dsp:cNvSpPr/>
      </dsp:nvSpPr>
      <dsp:spPr>
        <a:xfrm>
          <a:off x="138789" y="-33649"/>
          <a:ext cx="2124500" cy="740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 </a:t>
          </a:r>
          <a:r>
            <a:rPr lang="en-US" sz="1800" b="1" kern="1200">
              <a:solidFill>
                <a:schemeClr val="accent4"/>
              </a:solidFill>
            </a:rPr>
            <a:t>After-hours and weekend physician support</a:t>
          </a:r>
        </a:p>
      </dsp:txBody>
      <dsp:txXfrm>
        <a:off x="138789" y="-33649"/>
        <a:ext cx="2124500" cy="740298"/>
      </dsp:txXfrm>
    </dsp:sp>
    <dsp:sp modelId="{ABBFC580-4BA4-469B-9D76-9B83DEBD83F0}">
      <dsp:nvSpPr>
        <dsp:cNvPr id="0" name=""/>
        <dsp:cNvSpPr/>
      </dsp:nvSpPr>
      <dsp:spPr>
        <a:xfrm>
          <a:off x="2590787" y="690654"/>
          <a:ext cx="2748357" cy="740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accent4"/>
              </a:solidFill>
            </a:rPr>
            <a:t>Physician triage within 20 minutes of initiating a consult</a:t>
          </a:r>
        </a:p>
      </dsp:txBody>
      <dsp:txXfrm>
        <a:off x="2590787" y="690654"/>
        <a:ext cx="2748357" cy="740298"/>
      </dsp:txXfrm>
    </dsp:sp>
    <dsp:sp modelId="{D94A1344-01A3-48FF-AC8A-74529C1A700F}">
      <dsp:nvSpPr>
        <dsp:cNvPr id="0" name=""/>
        <dsp:cNvSpPr/>
      </dsp:nvSpPr>
      <dsp:spPr>
        <a:xfrm>
          <a:off x="0" y="1276351"/>
          <a:ext cx="2707262" cy="1698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accent4"/>
              </a:solidFill>
            </a:rPr>
            <a:t>Allows the nurse, resident/family, and physician to see and hear each other during an assessment </a:t>
          </a:r>
        </a:p>
      </dsp:txBody>
      <dsp:txXfrm>
        <a:off x="0" y="1276351"/>
        <a:ext cx="2707262" cy="1698096"/>
      </dsp:txXfrm>
    </dsp:sp>
    <dsp:sp modelId="{4BC89E3F-CACC-472F-AD16-9E88A8CEF63B}">
      <dsp:nvSpPr>
        <dsp:cNvPr id="0" name=""/>
        <dsp:cNvSpPr/>
      </dsp:nvSpPr>
      <dsp:spPr>
        <a:xfrm>
          <a:off x="3657593" y="1733553"/>
          <a:ext cx="2373511" cy="740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accent4"/>
              </a:solidFill>
            </a:rPr>
            <a:t>Enhanced clinical assessments </a:t>
          </a:r>
        </a:p>
      </dsp:txBody>
      <dsp:txXfrm>
        <a:off x="3657593" y="1733553"/>
        <a:ext cx="2373511" cy="740298"/>
      </dsp:txXfrm>
    </dsp:sp>
    <dsp:sp modelId="{B68E7E00-3147-42DE-8187-33AB19039D41}">
      <dsp:nvSpPr>
        <dsp:cNvPr id="0" name=""/>
        <dsp:cNvSpPr/>
      </dsp:nvSpPr>
      <dsp:spPr>
        <a:xfrm>
          <a:off x="1707267" y="3499591"/>
          <a:ext cx="4482552" cy="740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solidFill>
                <a:schemeClr val="accent6"/>
              </a:solidFill>
            </a:rPr>
            <a:t>Residents treated in place</a:t>
          </a:r>
        </a:p>
      </dsp:txBody>
      <dsp:txXfrm>
        <a:off x="1707267" y="3499591"/>
        <a:ext cx="4482552" cy="7402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840" cy="464820"/>
          </a:xfrm>
          <a:prstGeom prst="rect">
            <a:avLst/>
          </a:prstGeom>
        </p:spPr>
        <p:txBody>
          <a:bodyPr vert="horz" lIns="93164" tIns="46583" rIns="93164" bIns="465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3164" tIns="46583" rIns="93164" bIns="46583" rtlCol="0"/>
          <a:lstStyle>
            <a:lvl1pPr algn="r">
              <a:defRPr sz="1200"/>
            </a:lvl1pPr>
          </a:lstStyle>
          <a:p>
            <a:fld id="{245AE3D1-CD93-44A7-BEA9-4BC57319F1E3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8"/>
            <a:ext cx="3037840" cy="464820"/>
          </a:xfrm>
          <a:prstGeom prst="rect">
            <a:avLst/>
          </a:prstGeom>
        </p:spPr>
        <p:txBody>
          <a:bodyPr vert="horz" lIns="93164" tIns="46583" rIns="93164" bIns="465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3164" tIns="46583" rIns="93164" bIns="46583" rtlCol="0" anchor="b"/>
          <a:lstStyle>
            <a:lvl1pPr algn="r">
              <a:defRPr sz="1200"/>
            </a:lvl1pPr>
          </a:lstStyle>
          <a:p>
            <a:fld id="{773E687B-8DC8-4E76-9780-94E1305F5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77677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840" cy="464820"/>
          </a:xfrm>
          <a:prstGeom prst="rect">
            <a:avLst/>
          </a:prstGeom>
        </p:spPr>
        <p:txBody>
          <a:bodyPr vert="horz" lIns="93164" tIns="46583" rIns="93164" bIns="465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3164" tIns="46583" rIns="93164" bIns="46583" rtlCol="0"/>
          <a:lstStyle>
            <a:lvl1pPr algn="r">
              <a:defRPr sz="1200"/>
            </a:lvl1pPr>
          </a:lstStyle>
          <a:p>
            <a:fld id="{AE7E80E4-54D6-4DE0-92E2-5FE66B1CAC0B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3" rIns="93164" bIns="4658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64" tIns="46583" rIns="93164" bIns="4658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8"/>
            <a:ext cx="3037840" cy="464820"/>
          </a:xfrm>
          <a:prstGeom prst="rect">
            <a:avLst/>
          </a:prstGeom>
        </p:spPr>
        <p:txBody>
          <a:bodyPr vert="horz" lIns="93164" tIns="46583" rIns="93164" bIns="465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3164" tIns="46583" rIns="93164" bIns="46583" rtlCol="0" anchor="b"/>
          <a:lstStyle>
            <a:lvl1pPr algn="r">
              <a:defRPr sz="1200"/>
            </a:lvl1pPr>
          </a:lstStyle>
          <a:p>
            <a:fld id="{490773A2-C8E7-4543-91CE-F49A589C2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30517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283" indent="-161283">
              <a:buFont typeface="Arial" panose="020B0604020202020204" pitchFamily="34" charset="0"/>
              <a:buChar char="•"/>
            </a:pPr>
            <a:r>
              <a:rPr lang="en-US"/>
              <a:t>Curavi means “to care for” in Latin</a:t>
            </a:r>
          </a:p>
          <a:p>
            <a:pPr marL="161283" indent="-161283" defTabSz="860176">
              <a:buFont typeface="Arial" panose="020B0604020202020204" pitchFamily="34" charset="0"/>
              <a:buChar char="•"/>
              <a:defRPr/>
            </a:pPr>
            <a:r>
              <a:rPr lang="en-US"/>
              <a:t>CuraviCart</a:t>
            </a:r>
            <a:r>
              <a:rPr lang="en-US" baseline="30000"/>
              <a:t>TM</a:t>
            </a:r>
            <a:r>
              <a:rPr lang="en-US" baseline="0"/>
              <a:t>= The telemedicine cart</a:t>
            </a:r>
          </a:p>
          <a:p>
            <a:pPr marL="161283" indent="-161283" defTabSz="860176">
              <a:buFont typeface="Arial" panose="020B0604020202020204" pitchFamily="34" charset="0"/>
              <a:buChar char="•"/>
              <a:defRPr/>
            </a:pPr>
            <a:r>
              <a:rPr lang="en-US"/>
              <a:t>CuraviCare</a:t>
            </a:r>
            <a:r>
              <a:rPr lang="en-US" baseline="30000"/>
              <a:t>TM  </a:t>
            </a:r>
            <a:r>
              <a:rPr lang="en-US" baseline="0"/>
              <a:t>= The s</a:t>
            </a:r>
            <a:r>
              <a:rPr lang="en-US"/>
              <a:t>oftware that</a:t>
            </a:r>
            <a:r>
              <a:rPr lang="en-US" baseline="0"/>
              <a:t> is used on the CuraviCart</a:t>
            </a:r>
            <a:r>
              <a:rPr lang="en-US" baseline="30000"/>
              <a:t>TM</a:t>
            </a:r>
            <a:r>
              <a:rPr lang="en-US" baseline="0"/>
              <a:t> to </a:t>
            </a:r>
            <a:r>
              <a:rPr lang="en-US"/>
              <a:t>conduct a telemedicine visit. It is HIPAA</a:t>
            </a:r>
            <a:r>
              <a:rPr lang="en-US" baseline="0"/>
              <a:t> complaint.</a:t>
            </a:r>
          </a:p>
          <a:p>
            <a:pPr lvl="0"/>
            <a:endParaRPr lang="en-US" sz="1100"/>
          </a:p>
          <a:p>
            <a:pPr lvl="0"/>
            <a:r>
              <a:rPr lang="en-US" sz="1100"/>
              <a:t>The following types of residents can benefit from a telemedicine consult? – </a:t>
            </a:r>
            <a:r>
              <a:rPr lang="en-US" sz="1100" b="1"/>
              <a:t>Test Question #6</a:t>
            </a:r>
          </a:p>
          <a:p>
            <a:pPr lvl="1"/>
            <a:r>
              <a:rPr lang="en-US" sz="1100"/>
              <a:t>Short-term/sub-acute residents</a:t>
            </a:r>
          </a:p>
          <a:p>
            <a:pPr lvl="1"/>
            <a:r>
              <a:rPr lang="en-US" sz="1100"/>
              <a:t>Long-term Care residents</a:t>
            </a:r>
          </a:p>
          <a:p>
            <a:pPr lvl="1"/>
            <a:r>
              <a:rPr lang="en-US" sz="1100"/>
              <a:t>New admissions</a:t>
            </a:r>
          </a:p>
          <a:p>
            <a:pPr lvl="1"/>
            <a:r>
              <a:rPr lang="en-US" sz="1100"/>
              <a:t>Hospice residents</a:t>
            </a:r>
          </a:p>
          <a:p>
            <a:pPr lvl="1"/>
            <a:r>
              <a:rPr lang="en-US" sz="1100"/>
              <a:t>Residents that will be discharged tomorrow</a:t>
            </a:r>
          </a:p>
          <a:p>
            <a:pPr defTabSz="860176">
              <a:defRPr/>
            </a:pPr>
            <a:endParaRPr lang="en-US"/>
          </a:p>
          <a:p>
            <a:pPr defTabSz="860176">
              <a:defRPr/>
            </a:pPr>
            <a:endParaRPr lang="en-US" baseline="0"/>
          </a:p>
          <a:p>
            <a:pPr marL="161283" indent="-161283">
              <a:buFont typeface="Arial" panose="020B0604020202020204" pitchFamily="34" charset="0"/>
              <a:buChar char="•"/>
            </a:pPr>
            <a:endParaRPr lang="en-US" baseline="3000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DEFE76F-7EF1-4EDF-BDE9-4F8081EDBC1A}" type="datetime1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73A2-C8E7-4543-91CE-F49A589C20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54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E3B5681-79F5-4BE1-B737-3ABB08119C3B}" type="datetime1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73A2-C8E7-4543-91CE-F49A589C20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093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773A2-C8E7-4543-91CE-F49A589C208D}" type="slidenum">
              <a:rPr lang="en-US" smtClean="0"/>
              <a:t>16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9B0DD78-7797-43E9-A421-1A4286B16150}" type="datetime1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51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773A2-C8E7-4543-91CE-F49A589C208D}" type="slidenum">
              <a:rPr lang="en-US" smtClean="0"/>
              <a:t>17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DEB5880-7B31-40E4-B70F-872E3E77731D}" type="datetime1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2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A486E21-BE79-4D37-AC37-106FC8AC2E70}" type="datetime1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73A2-C8E7-4543-91CE-F49A589C208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633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773A2-C8E7-4543-91CE-F49A589C208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2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CuraviSupport</a:t>
            </a:r>
            <a:r>
              <a:rPr lang="en-US" baseline="30000">
                <a:solidFill>
                  <a:schemeClr val="tx1"/>
                </a:solidFill>
              </a:rPr>
              <a:t>TM</a:t>
            </a:r>
            <a:r>
              <a:rPr lang="en-US" baseline="0">
                <a:solidFill>
                  <a:schemeClr val="tx1"/>
                </a:solidFill>
              </a:rPr>
              <a:t> is located on the desktop of the CuravCart</a:t>
            </a:r>
            <a:r>
              <a:rPr lang="en-US" baseline="30000">
                <a:solidFill>
                  <a:schemeClr val="tx1"/>
                </a:solidFill>
              </a:rPr>
              <a:t>TM</a:t>
            </a:r>
            <a:r>
              <a:rPr lang="en-US" baseline="0">
                <a:solidFill>
                  <a:schemeClr val="tx1"/>
                </a:solidFill>
              </a:rPr>
              <a:t>, click on the icon to open the application. This is a library of training materials that are available to help with answering common questions. </a:t>
            </a:r>
            <a:r>
              <a:rPr lang="en-US">
                <a:solidFill>
                  <a:schemeClr val="tx1"/>
                </a:solidFill>
              </a:rPr>
              <a:t>CuraviSupport</a:t>
            </a:r>
            <a:r>
              <a:rPr lang="en-US" baseline="30000">
                <a:solidFill>
                  <a:schemeClr val="tx1"/>
                </a:solidFill>
              </a:rPr>
              <a:t>TM</a:t>
            </a:r>
            <a:r>
              <a:rPr lang="en-US" baseline="0">
                <a:solidFill>
                  <a:schemeClr val="tx1"/>
                </a:solidFill>
              </a:rPr>
              <a:t> is available at all times, even when a consult is not in progress. If you have a technical difficulty, please submit a ticket. This will allow us to address your concern in an efficient manner. 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C4D1EAD-FAB0-4C64-9215-3E2837402BF2}" type="datetime1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73A2-C8E7-4543-91CE-F49A589C208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687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283" indent="-161283">
              <a:buFont typeface="Arial" panose="020B0604020202020204" pitchFamily="34" charset="0"/>
              <a:buChar char="•"/>
            </a:pPr>
            <a:r>
              <a:rPr lang="en-US"/>
              <a:t>These</a:t>
            </a:r>
            <a:r>
              <a:rPr lang="en-US" baseline="0"/>
              <a:t> are all signs and symptoms that can lead to an acute changes of condition</a:t>
            </a:r>
          </a:p>
          <a:p>
            <a:pPr marL="161283" indent="-161283">
              <a:buFont typeface="Arial" panose="020B0604020202020204" pitchFamily="34" charset="0"/>
              <a:buChar char="•"/>
            </a:pPr>
            <a:r>
              <a:rPr lang="en-US" baseline="0"/>
              <a:t>Early detection  = early assessment = early intervention = early treatment = quality outcomes and prevention of transfers</a:t>
            </a:r>
          </a:p>
          <a:p>
            <a:endParaRPr lang="en-US" baseline="0"/>
          </a:p>
          <a:p>
            <a:pPr marL="161283" indent="-161283">
              <a:buFont typeface="Arial" panose="020B0604020202020204" pitchFamily="34" charset="0"/>
              <a:buChar char="•"/>
            </a:pPr>
            <a:endParaRPr lang="en-US" baseline="0"/>
          </a:p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79C2126-D2B0-4DB9-9677-7D1F798D98F1}" type="datetime1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73A2-C8E7-4543-91CE-F49A589C208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174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May</a:t>
            </a:r>
            <a:r>
              <a:rPr lang="en-US" b="1" u="sng" dirty="0">
                <a:highlight>
                  <a:srgbClr val="FFFF00"/>
                </a:highlight>
              </a:rPr>
              <a:t> need to update the hours of Operation!!!</a:t>
            </a:r>
          </a:p>
          <a:p>
            <a:r>
              <a:rPr lang="en-US" b="1" u="sng" dirty="0"/>
              <a:t>Curavi</a:t>
            </a:r>
            <a:r>
              <a:rPr lang="en-US" b="1" u="sng" baseline="0" dirty="0"/>
              <a:t> Telemedicine Hours:</a:t>
            </a:r>
          </a:p>
          <a:p>
            <a:pPr marL="161283" indent="-161283">
              <a:buFont typeface="Arial" panose="020B0604020202020204" pitchFamily="34" charset="0"/>
              <a:buChar char="•"/>
            </a:pPr>
            <a:r>
              <a:rPr lang="en-US" baseline="0" dirty="0"/>
              <a:t>Monday through Friday 6pm - 12 am</a:t>
            </a:r>
          </a:p>
          <a:p>
            <a:pPr marL="161283" indent="-161283">
              <a:buFont typeface="Arial" panose="020B0604020202020204" pitchFamily="34" charset="0"/>
              <a:buChar char="•"/>
            </a:pPr>
            <a:r>
              <a:rPr lang="en-US" baseline="0" dirty="0"/>
              <a:t>Weekends and Holidays 8am – 8pm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A7C08EC-5771-44E9-B083-758012C75CAB}" type="datetime1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73A2-C8E7-4543-91CE-F49A589C208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68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B94B8E2-583E-4FE2-BBA1-400628095C19}" type="datetime1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73A2-C8E7-4543-91CE-F49A589C208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887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283" indent="-161283">
              <a:buFont typeface="Arial" panose="020B0604020202020204" pitchFamily="34" charset="0"/>
              <a:buChar char="•"/>
            </a:pPr>
            <a:r>
              <a:rPr lang="en-US" baseline="0"/>
              <a:t>A telepresenter can be a RN or LPN as long as they have been trained to use the CuraviCart</a:t>
            </a:r>
            <a:r>
              <a:rPr lang="en-US" baseline="30000"/>
              <a:t>TM</a:t>
            </a:r>
            <a:r>
              <a:rPr lang="en-US" baseline="0"/>
              <a:t> and CuraviCare</a:t>
            </a:r>
            <a:r>
              <a:rPr lang="en-US" baseline="30000"/>
              <a:t>TM</a:t>
            </a:r>
            <a:r>
              <a:rPr lang="en-US" baseline="0"/>
              <a:t>.</a:t>
            </a:r>
          </a:p>
          <a:p>
            <a:pPr marL="161283" indent="-161283">
              <a:buFont typeface="Arial" panose="020B0604020202020204" pitchFamily="34" charset="0"/>
              <a:buChar char="•"/>
            </a:pPr>
            <a:r>
              <a:rPr lang="en-US" baseline="0"/>
              <a:t>We encourage staff nurses, nurse managers, and nursing supervisors to become telepresenters – </a:t>
            </a:r>
            <a:r>
              <a:rPr lang="en-US" b="1" baseline="0"/>
              <a:t>Test Question #3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BAD93C-CD24-4913-9396-821B6E692A42}" type="slidenum">
              <a:rPr lang="en-US" smtClean="0"/>
              <a:t>45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E2F30CC-7206-45F0-BF89-38A3814CBD73}" type="datetime1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92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283" indent="-161283" defTabSz="860176">
              <a:buFont typeface="Arial" panose="020B0604020202020204" pitchFamily="34" charset="0"/>
              <a:buChar char="•"/>
              <a:defRPr/>
            </a:pPr>
            <a:r>
              <a:rPr lang="en-US" sz="1100"/>
              <a:t>SBAR is a structured technique that can be used to facilitate prompt and appropriate communication.</a:t>
            </a:r>
          </a:p>
          <a:p>
            <a:pPr marL="161283" indent="-161283" defTabSz="860176">
              <a:buFont typeface="Arial" panose="020B0604020202020204" pitchFamily="34" charset="0"/>
              <a:buChar char="•"/>
              <a:defRPr/>
            </a:pPr>
            <a:r>
              <a:rPr lang="en-US" sz="1100"/>
              <a:t>SBAR improves communication accuracy </a:t>
            </a:r>
          </a:p>
          <a:p>
            <a:pPr marL="161283" indent="-161283" defTabSz="860176">
              <a:buFont typeface="Arial" panose="020B0604020202020204" pitchFamily="34" charset="0"/>
              <a:buChar char="•"/>
              <a:defRPr/>
            </a:pPr>
            <a:r>
              <a:rPr lang="en-US" sz="1100"/>
              <a:t>SBARs can be written or verbal</a:t>
            </a:r>
          </a:p>
          <a:p>
            <a:pPr marL="161283" indent="-161283" defTabSz="860176">
              <a:buFont typeface="Arial" panose="020B0604020202020204" pitchFamily="34" charset="0"/>
              <a:buChar char="•"/>
              <a:defRPr/>
            </a:pPr>
            <a:r>
              <a:rPr lang="en-US" sz="1100"/>
              <a:t>Our Curavi Telemedicine Physicians are trained in SBAR communication and with telemedicine, an SBAR can be communicated verbally.</a:t>
            </a:r>
          </a:p>
          <a:p>
            <a:pPr defTabSz="860176"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773A2-C8E7-4543-91CE-F49A589C208D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0B15052-AD2B-423C-B257-8BED27DFE510}" type="datetime1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726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/>
            <a:r>
              <a:rPr lang="en-US"/>
              <a:t>* Blood Oxygen saturation level below 92% on room air or on usual O2 settings in patients with chronic oxygen requirements.</a:t>
            </a:r>
          </a:p>
          <a:p>
            <a:pPr lvl="0" algn="l"/>
            <a:r>
              <a:rPr lang="en-US"/>
              <a:t>* New or worsening</a:t>
            </a:r>
            <a:r>
              <a:rPr lang="en-US" baseline="0"/>
              <a:t> rales in lungs</a:t>
            </a:r>
            <a:r>
              <a:rPr lang="en-US"/>
              <a:t> </a:t>
            </a:r>
          </a:p>
          <a:p>
            <a:pPr lvl="0" algn="l"/>
            <a:r>
              <a:rPr lang="en-US"/>
              <a:t>* New or worsening edema </a:t>
            </a:r>
          </a:p>
          <a:p>
            <a:pPr lvl="0" algn="l"/>
            <a:r>
              <a:rPr lang="en-US"/>
              <a:t>* New or increased jugular-venous distension </a:t>
            </a:r>
          </a:p>
          <a:p>
            <a:pPr lvl="0" algn="l"/>
            <a:r>
              <a:rPr lang="en-US"/>
              <a:t>*BNP &gt; 300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773A2-C8E7-4543-91CE-F49A589C208D}" type="slidenum">
              <a:rPr lang="en-US" smtClean="0"/>
              <a:t>47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0CCE5EF-0649-4F14-881E-8F08B938E1F1}" type="datetime1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3280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/>
            <a:r>
              <a:rPr lang="en-US"/>
              <a:t>* Fever &gt;100 F (oral) or two degrees above baseline </a:t>
            </a:r>
          </a:p>
          <a:p>
            <a:pPr lvl="0" algn="l"/>
            <a:r>
              <a:rPr lang="en-US"/>
              <a:t>* Blood Oxygen saturation level &lt; 92% on room air or on usual O2 settings in patients with chronic oxygen requirements</a:t>
            </a:r>
          </a:p>
          <a:p>
            <a:pPr lvl="0" algn="l"/>
            <a:r>
              <a:rPr lang="en-US"/>
              <a:t>* Respiratory rate above 24 breaths/minute</a:t>
            </a:r>
          </a:p>
          <a:p>
            <a:pPr lvl="0" algn="l"/>
            <a:r>
              <a:rPr lang="en-US"/>
              <a:t>* Evidence of focal pulmonary consolidation  including rales, rhonchi, decreased breath sounds, or dullness to percussion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773A2-C8E7-4543-91CE-F49A589C208D}" type="slidenum">
              <a:rPr lang="en-US" smtClean="0"/>
              <a:t>48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C79E69F3-D572-4B4A-93FE-FB0234368389}" type="datetime1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928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/>
            <a:r>
              <a:rPr lang="en-US" sz="1100"/>
              <a:t>Symptoms of wheezing, shortness of breath, or increased sputum production</a:t>
            </a:r>
          </a:p>
          <a:p>
            <a:pPr lvl="0" algn="l"/>
            <a:r>
              <a:rPr lang="en-US" sz="1100"/>
              <a:t>* Blood Oxygen saturation level below 92% on room air or on usual O2 settings in patients with chronic oxygen requirements</a:t>
            </a:r>
          </a:p>
          <a:p>
            <a:pPr lvl="0" algn="l"/>
            <a:r>
              <a:rPr lang="en-US" sz="1100"/>
              <a:t>* Acute reduction in Peak Flow or FEV1 on spirometry</a:t>
            </a:r>
          </a:p>
          <a:p>
            <a:pPr lvl="0" algn="l"/>
            <a:r>
              <a:rPr lang="en-US" sz="1100"/>
              <a:t>* Respiratory rate &gt; 24 breaths/minute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773A2-C8E7-4543-91CE-F49A589C208D}" type="slidenum">
              <a:rPr lang="en-US" smtClean="0"/>
              <a:t>49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B20456B-8AFC-4F2D-A764-5E45DAD08060}" type="datetime1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100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/>
            <a:r>
              <a:rPr lang="en-US"/>
              <a:t>Fever &gt; 100 F (oral) or two degrees above baseline</a:t>
            </a:r>
          </a:p>
          <a:p>
            <a:pPr lvl="0" algn="l"/>
            <a:r>
              <a:rPr lang="en-US"/>
              <a:t>* Peripheral WBC count &gt; 14,000.</a:t>
            </a:r>
          </a:p>
          <a:p>
            <a:pPr lvl="0" algn="l"/>
            <a:r>
              <a:rPr lang="en-US"/>
              <a:t>* Symptoms of: dysuria, new or increased urinary frequency, new or increased urinary incontinence, altered mental status, gross hematuria, or acute costovertebral angle pain or tenderness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773A2-C8E7-4543-91CE-F49A589C208D}" type="slidenum">
              <a:rPr lang="en-US" smtClean="0"/>
              <a:t>50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7812DC3F-5BDD-48E6-8D3C-EB6B0155B9E9}" type="datetime1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948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/>
            <a:r>
              <a:rPr lang="en-US"/>
              <a:t>* Reduced urine output in 24 hours or reduced oral intake by approximately 25% or more of average intake for 3 consecutive days</a:t>
            </a:r>
          </a:p>
          <a:p>
            <a:pPr lvl="0" algn="l"/>
            <a:r>
              <a:rPr lang="en-US"/>
              <a:t>* New onset of Systolic BP &lt; 100 mm Hg (Lying, sitting or standing)</a:t>
            </a:r>
          </a:p>
          <a:p>
            <a:pPr lvl="0" algn="l"/>
            <a:r>
              <a:rPr lang="en-US"/>
              <a:t>* 20% increase in Blood Urea nitrogen (e.g.  from 20 to 24) OR 20% increase in Serum Creatinine (e.g. from 1.0 to 1.2)</a:t>
            </a:r>
          </a:p>
          <a:p>
            <a:pPr lvl="0" algn="l"/>
            <a:r>
              <a:rPr lang="en-US" u="none"/>
              <a:t>* Sodium &gt; 145 or &lt; 135</a:t>
            </a:r>
          </a:p>
          <a:p>
            <a:pPr lvl="0" algn="l"/>
            <a:r>
              <a:rPr lang="en-US" u="none"/>
              <a:t>* Orthostatic drop in systolic BP of 20 mmHg or more going from supine to sitting or standing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773A2-C8E7-4543-91CE-F49A589C208D}" type="slidenum">
              <a:rPr lang="en-US" smtClean="0"/>
              <a:t>51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18EF80B-3DD3-46E3-95E5-0EC1ACA01CAE}" type="datetime1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846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60176">
              <a:defRPr/>
            </a:pPr>
            <a:r>
              <a:rPr lang="en-US" sz="1100"/>
              <a:t>New onset of painful, warm and/or swollen/indurated skin infection</a:t>
            </a:r>
          </a:p>
          <a:p>
            <a:pPr defTabSz="860176">
              <a:defRPr/>
            </a:pPr>
            <a:r>
              <a:rPr lang="en-US" sz="1100"/>
              <a:t> If associated with a skin ulcer or wound there is an acute change in condition with signs of infection such as purulence, exudate, fever, new onset of pain, and/or induration.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773A2-C8E7-4543-91CE-F49A589C208D}" type="slidenum">
              <a:rPr lang="en-US" smtClean="0"/>
              <a:t>52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000612B-1D71-4415-B54C-0FDFE274107D}" type="datetime1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39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283" indent="-161283" defTabSz="860176">
              <a:buFont typeface="Arial" panose="020B0604020202020204" pitchFamily="34" charset="0"/>
              <a:buChar char="•"/>
              <a:defRPr/>
            </a:pPr>
            <a:r>
              <a:rPr lang="en-US" b="0"/>
              <a:t>26% of all hospitalizations are</a:t>
            </a:r>
            <a:r>
              <a:rPr lang="en-US" b="0" baseline="0"/>
              <a:t> </a:t>
            </a:r>
            <a:r>
              <a:rPr lang="en-US" b="0"/>
              <a:t>considered to</a:t>
            </a:r>
            <a:r>
              <a:rPr lang="en-US" b="0" baseline="0"/>
              <a:t> be potentially avoidable</a:t>
            </a:r>
          </a:p>
          <a:p>
            <a:pPr defTabSz="860176">
              <a:defRPr/>
            </a:pPr>
            <a:endParaRPr lang="en-US" b="0"/>
          </a:p>
          <a:p>
            <a:pPr marL="161283" indent="-161283">
              <a:buFont typeface="Arial" panose="020B0604020202020204" pitchFamily="34" charset="0"/>
              <a:buChar char="•"/>
            </a:pPr>
            <a:r>
              <a:rPr lang="en-US" b="0"/>
              <a:t>6 Conditions are responsible for 80% of PAHs: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/>
              <a:t>Pneumonia (32.8%)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/>
              <a:t>UTI (14.2%)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/>
              <a:t>CHF (11.6%)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/>
              <a:t>Dehydration (10.3%)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/>
              <a:t>COPD / Asthma (6.5%)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/>
              <a:t>Skin Ulcers, cellulitis (4.9%)</a:t>
            </a:r>
          </a:p>
          <a:p>
            <a:pPr marL="161283" indent="-161283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20D66B5-7D30-408C-8917-139FB052780D}" type="datetime1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73A2-C8E7-4543-91CE-F49A589C20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68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773A2-C8E7-4543-91CE-F49A589C20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274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DAC64DA-E566-8443-9677-BA32AAAB47D9}" type="datetime1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773A2-C8E7-4543-91CE-F49A589C20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40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430088" indent="-430088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</a:rPr>
              <a:t>It is safe to wipe down each component of the cart with a standard disinfecting wipe.</a:t>
            </a:r>
          </a:p>
          <a:p>
            <a:pPr marL="430088" indent="-430088" defTabSz="860176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chemeClr val="tx1"/>
                </a:solidFill>
                <a:latin typeface="+mn-lt"/>
              </a:rPr>
              <a:t>The keyboard, mouse and remote control can be wiped with a standard disinfecting wipe. </a:t>
            </a:r>
          </a:p>
          <a:p>
            <a:pPr marL="430088" indent="-430088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</a:rPr>
              <a:t>The stethoscope should be wiped prior to and after placing on the resident. </a:t>
            </a:r>
          </a:p>
          <a:p>
            <a:pPr marL="430088" indent="-430088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</a:rPr>
              <a:t>Disposable otoscope tips are located in the drawer and are individual use only</a:t>
            </a:r>
            <a:r>
              <a:rPr lang="en-US" sz="1700"/>
              <a:t>. </a:t>
            </a:r>
          </a:p>
          <a:p>
            <a:pPr marL="430088" indent="-430088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700"/>
              <a:t>There are rechargeable batteries in for the stethoscope and otoscope in the tip draw.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601" indent="-28638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539" indent="-22910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755" indent="-22910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971" indent="-22910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20187" indent="-22910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8403" indent="-22910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6619" indent="-22910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4834" indent="-22910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133B45-3C31-46EF-8D8A-D529215480A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A2C3557-F43F-47A3-9144-6689E08A6444}" type="datetime1">
              <a:rPr lang="en-US" smtClean="0"/>
              <a:t>12/4/2018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camera will wake up on it’s own</a:t>
            </a:r>
            <a:r>
              <a:rPr lang="en-US" baseline="0"/>
              <a:t>. Please do not twist or try to adjust it by hand, this will cause it to break.</a:t>
            </a:r>
          </a:p>
          <a:p>
            <a:r>
              <a:rPr lang="en-US" baseline="0"/>
              <a:t>Once the consult is completed, please return the remote to the second drawer of the </a:t>
            </a:r>
            <a:r>
              <a:rPr lang="en-US" sz="1100"/>
              <a:t>CuraviCart</a:t>
            </a:r>
            <a:r>
              <a:rPr lang="en-US" sz="1100" baseline="30000"/>
              <a:t>TM</a:t>
            </a:r>
            <a:r>
              <a:rPr lang="en-US" sz="1100"/>
              <a:t>.</a:t>
            </a:r>
          </a:p>
          <a:p>
            <a:r>
              <a:rPr lang="en-US" sz="1100"/>
              <a:t>If the remote is missing, notify CuraviSupport</a:t>
            </a:r>
            <a:r>
              <a:rPr lang="en-US" sz="1100" baseline="30000"/>
              <a:t>TM</a:t>
            </a:r>
            <a:r>
              <a:rPr lang="en-US" sz="1100"/>
              <a:t> ASAP. A consult can not be completed properly without the remote. You will not be able to adjust and/or zoom the camera to examine the resident.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25CC232-FCF6-4C6A-998C-256AF999B42B}" type="datetime1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73A2-C8E7-4543-91CE-F49A589C20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320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Hold</a:t>
            </a:r>
            <a:r>
              <a:rPr lang="en-US" baseline="0"/>
              <a:t> the exam camera approximately 5 inches away from the area that is being examined. Hold it steady in order to bring the image into focus.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E03A5C5-B58B-435D-AB7B-F72F05856FB8}" type="datetime1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73A2-C8E7-4543-91CE-F49A589C20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40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 b="0" baseline="0"/>
          </a:p>
          <a:p>
            <a:endParaRPr lang="en-US" b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8E36AE2-0B26-41E8-AC8F-F3CDDFAD8650}" type="datetime1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73A2-C8E7-4543-91CE-F49A589C208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84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552950"/>
            <a:ext cx="1676400" cy="5628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1" y="0"/>
            <a:ext cx="8915418" cy="2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30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552950"/>
            <a:ext cx="1676400" cy="562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1" y="0"/>
            <a:ext cx="8915418" cy="2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0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552950"/>
            <a:ext cx="1676400" cy="562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1" y="0"/>
            <a:ext cx="8915418" cy="2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23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552950"/>
            <a:ext cx="1676400" cy="5628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1" y="0"/>
            <a:ext cx="8915418" cy="2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72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96624" y="-31563"/>
            <a:ext cx="5115814" cy="5178938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552950"/>
            <a:ext cx="1676400" cy="5628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1" y="0"/>
            <a:ext cx="8915418" cy="2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32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552950"/>
            <a:ext cx="1676400" cy="5628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1" y="0"/>
            <a:ext cx="8915418" cy="2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21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552950"/>
            <a:ext cx="1676400" cy="5628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1" y="0"/>
            <a:ext cx="8915418" cy="2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18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552950"/>
            <a:ext cx="1676400" cy="5628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1" y="0"/>
            <a:ext cx="8915418" cy="2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87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552950"/>
            <a:ext cx="1676400" cy="5628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1" y="0"/>
            <a:ext cx="8915418" cy="2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5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552950"/>
            <a:ext cx="1676400" cy="5628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1" y="0"/>
            <a:ext cx="8915418" cy="2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78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552950"/>
            <a:ext cx="1676400" cy="5628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1" y="0"/>
            <a:ext cx="8915418" cy="2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36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8956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D2AA4-FC07-4623-B82C-0EABF9E07170}" type="datetime1">
              <a:rPr lang="en-US" smtClean="0"/>
              <a:t>12/4/2018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7EB2B1BF-D099-49BC-B60C-DAABC8344C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0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3600" kern="1200" spc="-150" baseline="0">
          <a:solidFill>
            <a:srgbClr val="4D4D4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96C93D"/>
        </a:buClr>
        <a:buFont typeface="Arial" panose="020B0604020202020204" pitchFamily="34" charset="0"/>
        <a:buChar char="•"/>
        <a:defRPr sz="3200" kern="1200" spc="-100" baseline="0">
          <a:solidFill>
            <a:srgbClr val="4D4D4F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96C93D"/>
        </a:buClr>
        <a:buFont typeface="Arial" panose="020B0604020202020204" pitchFamily="34" charset="0"/>
        <a:buChar char="–"/>
        <a:defRPr sz="2800" kern="1200" spc="-100" baseline="0">
          <a:solidFill>
            <a:srgbClr val="4D4D4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96C93D"/>
        </a:buClr>
        <a:buFont typeface="Arial" panose="020B0604020202020204" pitchFamily="34" charset="0"/>
        <a:buChar char="•"/>
        <a:defRPr sz="2400" kern="1200" spc="-100" baseline="0">
          <a:solidFill>
            <a:srgbClr val="4D4D4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96C93D"/>
        </a:buClr>
        <a:buFont typeface="Arial" panose="020B0604020202020204" pitchFamily="34" charset="0"/>
        <a:buChar char="–"/>
        <a:defRPr sz="2000" kern="1200" spc="-100" baseline="0">
          <a:solidFill>
            <a:srgbClr val="4D4D4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96C93D"/>
        </a:buClr>
        <a:buFont typeface="Arial" panose="020B0604020202020204" pitchFamily="34" charset="0"/>
        <a:buChar char="»"/>
        <a:defRPr sz="2000" kern="1200" spc="-100" baseline="0">
          <a:solidFill>
            <a:srgbClr val="4D4D4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https://cdn2.hubspot.net/hub/2189586/hubfs/Release%20Notes/Release%201.17.0/feedback.png?t=1525699281806&amp;width=974&amp;height=645&amp;name=feedback.png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ms.gov/Research-Statistics-Data-and-Systems/Statistics-Trends-and-Reports/Reports/downloads/costdriverstask2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art.org/idc/groups/heart-public/@wcm/@hcm/documents/downloadable/ucm_477328.pdf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5867400" cy="1583531"/>
          </a:xfrm>
        </p:spPr>
        <p:txBody>
          <a:bodyPr>
            <a:normAutofit fontScale="90000"/>
          </a:bodyPr>
          <a:lstStyle/>
          <a:p>
            <a:pPr algn="l"/>
            <a:br>
              <a:rPr lang="en-US" dirty="0">
                <a:solidFill>
                  <a:schemeClr val="accent3"/>
                </a:solidFill>
                <a:latin typeface="+mn-lt"/>
              </a:rPr>
            </a:br>
            <a:br>
              <a:rPr lang="en-US" dirty="0">
                <a:solidFill>
                  <a:schemeClr val="accent3"/>
                </a:solidFill>
                <a:latin typeface="+mn-lt"/>
              </a:rPr>
            </a:br>
            <a:r>
              <a:rPr lang="en-US" dirty="0" err="1">
                <a:solidFill>
                  <a:schemeClr val="accent3"/>
                </a:solidFill>
                <a:latin typeface="+mn-lt"/>
              </a:rPr>
              <a:t>Telepresenter</a:t>
            </a:r>
            <a:r>
              <a:rPr lang="en-US" dirty="0">
                <a:solidFill>
                  <a:schemeClr val="accent3"/>
                </a:solidFill>
                <a:latin typeface="+mn-lt"/>
              </a:rPr>
              <a:t> Training: </a:t>
            </a:r>
            <a:br>
              <a:rPr lang="en-US" dirty="0">
                <a:solidFill>
                  <a:schemeClr val="accent3"/>
                </a:solidFill>
                <a:latin typeface="+mn-lt"/>
              </a:rPr>
            </a:br>
            <a:r>
              <a:rPr lang="en-US" dirty="0">
                <a:solidFill>
                  <a:schemeClr val="accent3"/>
                </a:solidFill>
                <a:latin typeface="+mn-lt"/>
              </a:rPr>
              <a:t>Telephonic </a:t>
            </a:r>
            <a:r>
              <a:rPr lang="en-US">
                <a:solidFill>
                  <a:schemeClr val="accent3"/>
                </a:solidFill>
                <a:latin typeface="+mn-lt"/>
              </a:rPr>
              <a:t>first workflow</a:t>
            </a:r>
            <a:br>
              <a:rPr lang="en-US" dirty="0">
                <a:solidFill>
                  <a:schemeClr val="accent3"/>
                </a:solidFill>
                <a:latin typeface="+mn-lt"/>
              </a:rPr>
            </a:br>
            <a:r>
              <a:rPr lang="en-US" dirty="0">
                <a:solidFill>
                  <a:schemeClr val="accent3"/>
                </a:solidFill>
                <a:latin typeface="+mn-lt"/>
              </a:rPr>
              <a:t>Curavi Telemedicine Consults</a:t>
            </a:r>
            <a:br>
              <a:rPr lang="en-US" dirty="0">
                <a:solidFill>
                  <a:schemeClr val="accent3"/>
                </a:solidFill>
                <a:latin typeface="+mn-lt"/>
              </a:rPr>
            </a:br>
            <a:br>
              <a:rPr lang="en-US" dirty="0">
                <a:solidFill>
                  <a:schemeClr val="accent3"/>
                </a:solidFill>
                <a:latin typeface="+mn-lt"/>
              </a:rPr>
            </a:br>
            <a:br>
              <a:rPr lang="en-US" dirty="0">
                <a:solidFill>
                  <a:schemeClr val="accent3"/>
                </a:solidFill>
                <a:latin typeface="+mn-lt"/>
              </a:rPr>
            </a:br>
            <a:br>
              <a:rPr lang="en-US" dirty="0">
                <a:solidFill>
                  <a:schemeClr val="accent3"/>
                </a:solidFill>
                <a:latin typeface="+mn-lt"/>
              </a:rPr>
            </a:br>
            <a:endParaRPr lang="en-US" dirty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248150"/>
            <a:ext cx="4043362" cy="9058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047750"/>
            <a:ext cx="2506077" cy="243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1" y="0"/>
            <a:ext cx="8915418" cy="2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37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EB8142-5D21-4946-9C17-FF4E07B65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5EC00C-BAC5-4D9E-8F0A-12415ABD4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28" y="314325"/>
            <a:ext cx="8745544" cy="472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32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LEMEDI_CURAVI_CAMERA_20160902-06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657350"/>
            <a:ext cx="2689807" cy="21540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0188" y="285750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2800"/>
              <a:t>Main Camera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71550"/>
            <a:ext cx="4701988" cy="4009956"/>
          </a:xfrm>
          <a:prstGeom prst="rect">
            <a:avLst/>
          </a:prstGeom>
        </p:spPr>
      </p:pic>
      <p:sp>
        <p:nvSpPr>
          <p:cNvPr id="10" name="Callout: Line 9"/>
          <p:cNvSpPr/>
          <p:nvPr/>
        </p:nvSpPr>
        <p:spPr>
          <a:xfrm>
            <a:off x="6172200" y="361950"/>
            <a:ext cx="2618054" cy="1406780"/>
          </a:xfrm>
          <a:prstGeom prst="borderCallout1">
            <a:avLst>
              <a:gd name="adj1" fmla="val 54333"/>
              <a:gd name="adj2" fmla="val -430"/>
              <a:gd name="adj3" fmla="val 203887"/>
              <a:gd name="adj4" fmla="val -134613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Remote located in the second drawer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*Telemedicine provider also has ability to move the camera</a:t>
            </a:r>
          </a:p>
        </p:txBody>
      </p:sp>
    </p:spTree>
    <p:extLst>
      <p:ext uri="{BB962C8B-B14F-4D97-AF65-F5344CB8AC3E}">
        <p14:creationId xmlns:p14="http://schemas.microsoft.com/office/powerpoint/2010/main" val="1375617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9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5997575" y="167879"/>
            <a:ext cx="2133600" cy="27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F39E59D-4AD6-4FCE-A783-BE117CCAA031}" type="datetime1">
              <a:rPr lang="en-US" altLang="en-US" sz="1200" smtClean="0">
                <a:solidFill>
                  <a:srgbClr val="FEFEFE"/>
                </a:solidFill>
                <a:latin typeface="Calibri" pitchFamily="34" charset="0"/>
              </a:rPr>
              <a:t>12/4/2018</a:t>
            </a:fld>
            <a:endParaRPr lang="en-US" altLang="en-US" sz="1200">
              <a:solidFill>
                <a:srgbClr val="FEFEFE"/>
              </a:solidFill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508" y="295522"/>
            <a:ext cx="66389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latin typeface="+mj-lt"/>
                <a:cs typeface="+mn-cs"/>
              </a:rPr>
              <a:t>Speaker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399" y="1118533"/>
            <a:ext cx="3910801" cy="3048000"/>
          </a:xfrm>
          <a:prstGeom prst="rect">
            <a:avLst/>
          </a:prstGeom>
        </p:spPr>
      </p:pic>
      <p:sp>
        <p:nvSpPr>
          <p:cNvPr id="33795" name="TextBox 4"/>
          <p:cNvSpPr txBox="1">
            <a:spLocks noChangeArrowheads="1"/>
          </p:cNvSpPr>
          <p:nvPr/>
        </p:nvSpPr>
        <p:spPr bwMode="auto">
          <a:xfrm>
            <a:off x="317352" y="1062250"/>
            <a:ext cx="457199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b="1">
                <a:solidFill>
                  <a:schemeClr val="accent4"/>
                </a:solidFill>
                <a:latin typeface="+mn-lt"/>
              </a:rPr>
              <a:t>Place it close to the resident!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en-US">
              <a:solidFill>
                <a:schemeClr val="tx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>
                <a:solidFill>
                  <a:schemeClr val="tx1"/>
                </a:solidFill>
                <a:latin typeface="+mn-lt"/>
              </a:rPr>
              <a:t>To turn the volume up </a:t>
            </a:r>
          </a:p>
          <a:p>
            <a:pPr marL="1200150" lvl="1" indent="-457200" eaLnBrk="1" hangingPunct="1">
              <a:spcBef>
                <a:spcPct val="0"/>
              </a:spcBef>
              <a:buClrTx/>
              <a:buSzTx/>
              <a:buFont typeface="Arial"/>
              <a:buChar char="•"/>
            </a:pPr>
            <a:r>
              <a:rPr lang="en-US" sz="2400">
                <a:solidFill>
                  <a:schemeClr val="tx1"/>
                </a:solidFill>
                <a:latin typeface="+mn-lt"/>
              </a:rPr>
              <a:t>Press +</a:t>
            </a:r>
          </a:p>
          <a:p>
            <a:pPr marL="457200" indent="-457200" eaLnBrk="1" hangingPunct="1">
              <a:spcBef>
                <a:spcPct val="0"/>
              </a:spcBef>
              <a:buClrTx/>
              <a:buSzTx/>
              <a:buFont typeface="Arial"/>
              <a:buChar char="•"/>
            </a:pPr>
            <a:endParaRPr lang="en-US">
              <a:solidFill>
                <a:schemeClr val="tx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>
                <a:solidFill>
                  <a:schemeClr val="tx1"/>
                </a:solidFill>
                <a:latin typeface="+mn-lt"/>
              </a:rPr>
              <a:t>To turn the volume down</a:t>
            </a:r>
          </a:p>
          <a:p>
            <a:pPr marL="1200150" lvl="1" indent="-457200" eaLnBrk="1" hangingPunct="1">
              <a:spcBef>
                <a:spcPct val="0"/>
              </a:spcBef>
              <a:buClrTx/>
              <a:buSzTx/>
              <a:buFont typeface="Arial"/>
              <a:buChar char="•"/>
            </a:pPr>
            <a:r>
              <a:rPr lang="en-US" sz="2400">
                <a:solidFill>
                  <a:schemeClr val="tx1"/>
                </a:solidFill>
                <a:latin typeface="+mn-lt"/>
              </a:rPr>
              <a:t>Press -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en-US">
              <a:solidFill>
                <a:schemeClr val="tx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>
                <a:solidFill>
                  <a:schemeClr val="tx1"/>
                </a:solidFill>
                <a:latin typeface="+mn-lt"/>
              </a:rPr>
              <a:t>To mute the microphone</a:t>
            </a:r>
          </a:p>
          <a:p>
            <a:pPr marL="1200150" lvl="1" indent="-457200" eaLnBrk="1" hangingPunct="1">
              <a:spcBef>
                <a:spcPct val="0"/>
              </a:spcBef>
              <a:buClrTx/>
              <a:buSzTx/>
              <a:buFont typeface="Arial"/>
              <a:buChar char="•"/>
            </a:pPr>
            <a:r>
              <a:rPr lang="en-US" sz="2400">
                <a:solidFill>
                  <a:schemeClr val="tx1"/>
                </a:solidFill>
                <a:latin typeface="+mn-lt"/>
              </a:rPr>
              <a:t>Press the center button</a:t>
            </a:r>
            <a:endParaRPr lang="en-US" altLang="en-US" sz="2400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Line Callout 1 6"/>
          <p:cNvSpPr/>
          <p:nvPr/>
        </p:nvSpPr>
        <p:spPr>
          <a:xfrm>
            <a:off x="3415144" y="2452033"/>
            <a:ext cx="1676400" cy="381000"/>
          </a:xfrm>
          <a:prstGeom prst="borderCallout1">
            <a:avLst>
              <a:gd name="adj1" fmla="val -47677"/>
              <a:gd name="adj2" fmla="val 123734"/>
              <a:gd name="adj3" fmla="val 11826"/>
              <a:gd name="adj4" fmla="val 101000"/>
            </a:avLst>
          </a:prstGeom>
          <a:solidFill>
            <a:schemeClr val="accent5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/>
              <a:t>Press to  turn the volume down</a:t>
            </a:r>
          </a:p>
        </p:txBody>
      </p:sp>
      <p:sp>
        <p:nvSpPr>
          <p:cNvPr id="8" name="Line Callout 1 7"/>
          <p:cNvSpPr/>
          <p:nvPr/>
        </p:nvSpPr>
        <p:spPr>
          <a:xfrm>
            <a:off x="7375821" y="768285"/>
            <a:ext cx="1676400" cy="381000"/>
          </a:xfrm>
          <a:prstGeom prst="borderCallout1">
            <a:avLst>
              <a:gd name="adj1" fmla="val 347232"/>
              <a:gd name="adj2" fmla="val 35966"/>
              <a:gd name="adj3" fmla="val 105644"/>
              <a:gd name="adj4" fmla="val 68769"/>
            </a:avLst>
          </a:prstGeom>
          <a:solidFill>
            <a:schemeClr val="accent5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/>
              <a:t>Press to turn the volume up</a:t>
            </a:r>
          </a:p>
        </p:txBody>
      </p:sp>
      <p:sp>
        <p:nvSpPr>
          <p:cNvPr id="10" name="Line Callout 1 9"/>
          <p:cNvSpPr/>
          <p:nvPr/>
        </p:nvSpPr>
        <p:spPr>
          <a:xfrm>
            <a:off x="4876800" y="408936"/>
            <a:ext cx="1676400" cy="381000"/>
          </a:xfrm>
          <a:prstGeom prst="borderCallout1">
            <a:avLst>
              <a:gd name="adj1" fmla="val 458505"/>
              <a:gd name="adj2" fmla="val 106379"/>
              <a:gd name="adj3" fmla="val 105644"/>
              <a:gd name="adj4" fmla="val 68769"/>
            </a:avLst>
          </a:prstGeom>
          <a:solidFill>
            <a:schemeClr val="accent5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/>
              <a:t>Press to mute the microphone</a:t>
            </a:r>
          </a:p>
        </p:txBody>
      </p:sp>
    </p:spTree>
    <p:extLst>
      <p:ext uri="{BB962C8B-B14F-4D97-AF65-F5344CB8AC3E}">
        <p14:creationId xmlns:p14="http://schemas.microsoft.com/office/powerpoint/2010/main" val="2156615206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4" y="804435"/>
            <a:ext cx="4267869" cy="34286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0955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2800"/>
              <a:t>How to Use the Exam Camera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13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5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276350"/>
            <a:ext cx="2486073" cy="1086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468" y="4290241"/>
            <a:ext cx="4038600" cy="724093"/>
          </a:xfrm>
          <a:prstGeom prst="rect">
            <a:avLst/>
          </a:prstGeom>
        </p:spPr>
      </p:pic>
      <p:sp>
        <p:nvSpPr>
          <p:cNvPr id="5" name="Line Callout 1 4"/>
          <p:cNvSpPr/>
          <p:nvPr/>
        </p:nvSpPr>
        <p:spPr>
          <a:xfrm>
            <a:off x="345141" y="1985356"/>
            <a:ext cx="1600751" cy="533400"/>
          </a:xfrm>
          <a:prstGeom prst="borderCallout1">
            <a:avLst>
              <a:gd name="adj1" fmla="val 462193"/>
              <a:gd name="adj2" fmla="val 89326"/>
              <a:gd name="adj3" fmla="val 96868"/>
              <a:gd name="adj4" fmla="val 46685"/>
            </a:avLst>
          </a:prstGeom>
          <a:solidFill>
            <a:schemeClr val="accent5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/>
              <a:t>1. Click the camera icon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6320588" y="3374234"/>
            <a:ext cx="2671012" cy="625245"/>
          </a:xfrm>
          <a:prstGeom prst="borderCallout1">
            <a:avLst>
              <a:gd name="adj1" fmla="val 182023"/>
              <a:gd name="adj2" fmla="val -162699"/>
              <a:gd name="adj3" fmla="val 99623"/>
              <a:gd name="adj4" fmla="val 269"/>
            </a:avLst>
          </a:prstGeom>
          <a:solidFill>
            <a:schemeClr val="accent5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/>
              <a:t>2. Click the camera icon to return to the Main Camera </a:t>
            </a:r>
          </a:p>
        </p:txBody>
      </p:sp>
    </p:spTree>
    <p:extLst>
      <p:ext uri="{BB962C8B-B14F-4D97-AF65-F5344CB8AC3E}">
        <p14:creationId xmlns:p14="http://schemas.microsoft.com/office/powerpoint/2010/main" val="3727728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1" y="895350"/>
            <a:ext cx="4474086" cy="309716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1480" y="226616"/>
            <a:ext cx="8229600" cy="857250"/>
          </a:xfrm>
        </p:spPr>
        <p:txBody>
          <a:bodyPr/>
          <a:lstStyle/>
          <a:p>
            <a:pPr algn="l"/>
            <a:r>
              <a:rPr lang="en-US"/>
              <a:t>How to use the Otoscope </a:t>
            </a:r>
          </a:p>
        </p:txBody>
      </p:sp>
      <p:sp>
        <p:nvSpPr>
          <p:cNvPr id="33799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7010400" y="168275"/>
            <a:ext cx="2133600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ABE57B5-E465-4B05-A65F-E83F3BB2EAAE}" type="datetime1">
              <a:rPr lang="en-US" altLang="en-US" sz="1200" smtClean="0">
                <a:solidFill>
                  <a:srgbClr val="FEFEFE"/>
                </a:solidFill>
                <a:latin typeface="Calibri" pitchFamily="34" charset="0"/>
              </a:rPr>
              <a:t>12/4/2018</a:t>
            </a:fld>
            <a:endParaRPr lang="en-US" altLang="en-US" sz="1200">
              <a:solidFill>
                <a:srgbClr val="FEFEFE"/>
              </a:solidFill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 descr="TELEMEDI_CURAVI_OTOSCOPE_20160902-14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341" y="981851"/>
            <a:ext cx="2765114" cy="18453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270" y="4113238"/>
            <a:ext cx="4103353" cy="735703"/>
          </a:xfrm>
          <a:prstGeom prst="rect">
            <a:avLst/>
          </a:prstGeom>
        </p:spPr>
      </p:pic>
      <p:sp>
        <p:nvSpPr>
          <p:cNvPr id="9" name="Line Callout 1 8"/>
          <p:cNvSpPr/>
          <p:nvPr/>
        </p:nvSpPr>
        <p:spPr>
          <a:xfrm>
            <a:off x="156796" y="2369952"/>
            <a:ext cx="1640305" cy="457200"/>
          </a:xfrm>
          <a:prstGeom prst="borderCallout1">
            <a:avLst>
              <a:gd name="adj1" fmla="val 426824"/>
              <a:gd name="adj2" fmla="val 80521"/>
              <a:gd name="adj3" fmla="val 105644"/>
              <a:gd name="adj4" fmla="val 68769"/>
            </a:avLst>
          </a:prstGeom>
          <a:solidFill>
            <a:schemeClr val="accent5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/>
              <a:t>1. Click the camera icon</a:t>
            </a:r>
          </a:p>
        </p:txBody>
      </p:sp>
      <p:sp>
        <p:nvSpPr>
          <p:cNvPr id="15" name="Line Callout 1 14"/>
          <p:cNvSpPr/>
          <p:nvPr/>
        </p:nvSpPr>
        <p:spPr>
          <a:xfrm>
            <a:off x="6086932" y="3647582"/>
            <a:ext cx="2895600" cy="625245"/>
          </a:xfrm>
          <a:prstGeom prst="borderCallout1">
            <a:avLst>
              <a:gd name="adj1" fmla="val 99533"/>
              <a:gd name="adj2" fmla="val -154339"/>
              <a:gd name="adj3" fmla="val 45742"/>
              <a:gd name="adj4" fmla="val 549"/>
            </a:avLst>
          </a:prstGeom>
          <a:solidFill>
            <a:schemeClr val="accent5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/>
              <a:t>2. Click the camera icon to return to the Main Camera </a:t>
            </a:r>
          </a:p>
        </p:txBody>
      </p:sp>
    </p:spTree>
    <p:extLst>
      <p:ext uri="{BB962C8B-B14F-4D97-AF65-F5344CB8AC3E}">
        <p14:creationId xmlns:p14="http://schemas.microsoft.com/office/powerpoint/2010/main" val="2615967750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955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2800"/>
              <a:t>How to Change Otoscope Batteries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 descr="TELEMEDI_CURAVI_OTOSCOPE_20160902-14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276350"/>
            <a:ext cx="5116537" cy="3414527"/>
          </a:xfrm>
          <a:prstGeom prst="rect">
            <a:avLst/>
          </a:prstGeom>
        </p:spPr>
      </p:pic>
      <p:sp>
        <p:nvSpPr>
          <p:cNvPr id="6" name="Line Callout 1 5"/>
          <p:cNvSpPr/>
          <p:nvPr/>
        </p:nvSpPr>
        <p:spPr>
          <a:xfrm>
            <a:off x="533400" y="1504950"/>
            <a:ext cx="2971800" cy="1676400"/>
          </a:xfrm>
          <a:prstGeom prst="borderCallout1">
            <a:avLst>
              <a:gd name="adj1" fmla="val 121792"/>
              <a:gd name="adj2" fmla="val 76664"/>
              <a:gd name="adj3" fmla="val 100381"/>
              <a:gd name="adj4" fmla="val 64990"/>
            </a:avLst>
          </a:prstGeom>
          <a:solidFill>
            <a:schemeClr val="accent5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/>
              <a:t>Unscrew the cap to expose  the battery spacer. Replace the  batteries with the extra AA rechargeable batteries that are located in the top draw of the CuraviCart</a:t>
            </a:r>
            <a:r>
              <a:rPr lang="en-US" sz="1600" baseline="30000"/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1810611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76" y="825085"/>
            <a:ext cx="4414724" cy="3496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846" y="24130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2800"/>
              <a:t>How to Use the Stethoscope </a:t>
            </a:r>
          </a:p>
        </p:txBody>
      </p:sp>
      <p:sp>
        <p:nvSpPr>
          <p:cNvPr id="33799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7010400" y="168275"/>
            <a:ext cx="2133600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0BD73F6-8E95-4C9E-B839-ACE489425648}" type="datetime1">
              <a:rPr lang="en-US" altLang="en-US" sz="1200" smtClean="0">
                <a:solidFill>
                  <a:srgbClr val="FEFEFE"/>
                </a:solidFill>
                <a:latin typeface="Calibri" pitchFamily="34" charset="0"/>
              </a:rPr>
              <a:t>12/4/2018</a:t>
            </a:fld>
            <a:endParaRPr lang="en-US" altLang="en-US" sz="1200">
              <a:solidFill>
                <a:srgbClr val="FEFEFE"/>
              </a:solidFill>
              <a:latin typeface="Calibri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233" y="887689"/>
            <a:ext cx="1928967" cy="2287867"/>
          </a:xfrm>
          <a:prstGeom prst="rect">
            <a:avLst/>
          </a:prstGeom>
        </p:spPr>
      </p:pic>
      <p:sp>
        <p:nvSpPr>
          <p:cNvPr id="14" name="Line Callout 1 13"/>
          <p:cNvSpPr/>
          <p:nvPr/>
        </p:nvSpPr>
        <p:spPr>
          <a:xfrm>
            <a:off x="6120830" y="3645452"/>
            <a:ext cx="2514600" cy="464344"/>
          </a:xfrm>
          <a:prstGeom prst="borderCallout1">
            <a:avLst>
              <a:gd name="adj1" fmla="val 93376"/>
              <a:gd name="adj2" fmla="val -43565"/>
              <a:gd name="adj3" fmla="val 14048"/>
              <a:gd name="adj4" fmla="val 286"/>
            </a:avLst>
          </a:prstGeom>
          <a:solidFill>
            <a:schemeClr val="accent5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/>
              <a:t>2. Click Connect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721" y="4344766"/>
            <a:ext cx="3772097" cy="676311"/>
          </a:xfrm>
          <a:prstGeom prst="rect">
            <a:avLst/>
          </a:prstGeom>
        </p:spPr>
      </p:pic>
      <p:sp>
        <p:nvSpPr>
          <p:cNvPr id="8" name="Line Callout 1 7"/>
          <p:cNvSpPr/>
          <p:nvPr/>
        </p:nvSpPr>
        <p:spPr>
          <a:xfrm>
            <a:off x="144133" y="1756053"/>
            <a:ext cx="2209800" cy="381000"/>
          </a:xfrm>
          <a:prstGeom prst="borderCallout1">
            <a:avLst>
              <a:gd name="adj1" fmla="val 714364"/>
              <a:gd name="adj2" fmla="val 89616"/>
              <a:gd name="adj3" fmla="val 100637"/>
              <a:gd name="adj4" fmla="val 48397"/>
            </a:avLst>
          </a:prstGeom>
          <a:solidFill>
            <a:schemeClr val="accent5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1. Click stethoscope icon</a:t>
            </a:r>
          </a:p>
        </p:txBody>
      </p:sp>
    </p:spTree>
    <p:extLst>
      <p:ext uri="{BB962C8B-B14F-4D97-AF65-F5344CB8AC3E}">
        <p14:creationId xmlns:p14="http://schemas.microsoft.com/office/powerpoint/2010/main" val="1198880228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39079"/>
            <a:ext cx="3962400" cy="40864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955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2800"/>
              <a:t>How to use the stethoscope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17</a:t>
            </a:fld>
            <a:endParaRPr lang="en-US"/>
          </a:p>
        </p:txBody>
      </p:sp>
      <p:sp>
        <p:nvSpPr>
          <p:cNvPr id="5" name="Line Callout 1 4"/>
          <p:cNvSpPr/>
          <p:nvPr/>
        </p:nvSpPr>
        <p:spPr>
          <a:xfrm>
            <a:off x="6096000" y="1790081"/>
            <a:ext cx="2438399" cy="573350"/>
          </a:xfrm>
          <a:prstGeom prst="borderCallout1">
            <a:avLst>
              <a:gd name="adj1" fmla="val -30182"/>
              <a:gd name="adj2" fmla="val -101189"/>
              <a:gd name="adj3" fmla="val 75429"/>
              <a:gd name="adj4" fmla="val 120"/>
            </a:avLst>
          </a:prstGeom>
          <a:solidFill>
            <a:schemeClr val="accent5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The stethoscope is connected!</a:t>
            </a:r>
          </a:p>
        </p:txBody>
      </p:sp>
    </p:spTree>
    <p:extLst>
      <p:ext uri="{BB962C8B-B14F-4D97-AF65-F5344CB8AC3E}">
        <p14:creationId xmlns:p14="http://schemas.microsoft.com/office/powerpoint/2010/main" val="2087273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EC34FD-E1AF-4A23-8BDF-BEE0F9C87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956" y="334909"/>
            <a:ext cx="6926646" cy="426356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0D124A-8B7E-4D0F-A82E-BD233959566B}"/>
              </a:ext>
            </a:extLst>
          </p:cNvPr>
          <p:cNvSpPr/>
          <p:nvPr/>
        </p:nvSpPr>
        <p:spPr>
          <a:xfrm>
            <a:off x="94110" y="2007654"/>
            <a:ext cx="3309490" cy="1713446"/>
          </a:xfrm>
          <a:prstGeom prst="roundRect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This is the screen you will see once you have called Curavi™ for a consult.  You can scan documents during telephonic consult by choosing </a:t>
            </a:r>
          </a:p>
          <a:p>
            <a:pPr algn="ctr"/>
            <a:r>
              <a:rPr lang="en-US" b="1" u="sng" dirty="0">
                <a:solidFill>
                  <a:schemeClr val="tx1"/>
                </a:solidFill>
              </a:rPr>
              <a:t>Scan Additional Records</a:t>
            </a:r>
          </a:p>
        </p:txBody>
      </p:sp>
    </p:spTree>
    <p:extLst>
      <p:ext uri="{BB962C8B-B14F-4D97-AF65-F5344CB8AC3E}">
        <p14:creationId xmlns:p14="http://schemas.microsoft.com/office/powerpoint/2010/main" val="3613973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BBF1D5-7324-4E7A-BF66-DB05228D0464}"/>
              </a:ext>
            </a:extLst>
          </p:cNvPr>
          <p:cNvSpPr txBox="1"/>
          <p:nvPr/>
        </p:nvSpPr>
        <p:spPr>
          <a:xfrm>
            <a:off x="1052946" y="732613"/>
            <a:ext cx="7038108" cy="353943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 rtlCol="0" anchor="t">
            <a:spAutoFit/>
          </a:bodyPr>
          <a:lstStyle/>
          <a:p>
            <a:endParaRPr lang="en-US" sz="2000" dirty="0">
              <a:cs typeface="Calibri" panose="020F0502020204030204" pitchFamily="34" charset="0"/>
            </a:endParaRPr>
          </a:p>
          <a:p>
            <a:r>
              <a:rPr lang="en-US" sz="2000" dirty="0">
                <a:cs typeface="Calibri" panose="020F0502020204030204" pitchFamily="34" charset="0"/>
              </a:rPr>
              <a:t>If there is sufficient information and assessment can be made, the consult will remain telephonic.  At end of consult, Provider will supply verbal orders, if appropriate.</a:t>
            </a:r>
          </a:p>
          <a:p>
            <a:endParaRPr lang="en-US" sz="2000" dirty="0">
              <a:cs typeface="Calibri" panose="020F0502020204030204" pitchFamily="34" charset="0"/>
            </a:endParaRPr>
          </a:p>
          <a:p>
            <a:r>
              <a:rPr lang="en-US" sz="2000" dirty="0">
                <a:cs typeface="Calibri" panose="020F0502020204030204" pitchFamily="34" charset="0"/>
              </a:rPr>
              <a:t>A consult summary will be faxed to the unit where resident resides, and also to the attending of record. </a:t>
            </a:r>
          </a:p>
          <a:p>
            <a:endParaRPr lang="en-US" sz="2000" dirty="0">
              <a:cs typeface="Calibri" panose="020F0502020204030204" pitchFamily="34" charset="0"/>
            </a:endParaRPr>
          </a:p>
          <a:p>
            <a:r>
              <a:rPr lang="en-US" sz="2000" b="1" i="1" dirty="0">
                <a:cs typeface="Calibri" panose="020F0502020204030204" pitchFamily="34" charset="0"/>
              </a:rPr>
              <a:t>**If situation warrants, or documentation is needed for greater assessment, Provider can transition to telemedicine consult.**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82370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575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200"/>
              <a:t>The Value of Telemedicine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3182899024"/>
              </p:ext>
            </p:extLst>
          </p:nvPr>
        </p:nvGraphicFramePr>
        <p:xfrm>
          <a:off x="1066800" y="1143000"/>
          <a:ext cx="6309360" cy="4206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31603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038E90-FC46-453D-9F13-403ED2530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7" y="581025"/>
            <a:ext cx="7362825" cy="398145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9B1353-3D04-4AC7-A454-FC80169DFAFE}"/>
              </a:ext>
            </a:extLst>
          </p:cNvPr>
          <p:cNvSpPr/>
          <p:nvPr/>
        </p:nvSpPr>
        <p:spPr>
          <a:xfrm>
            <a:off x="108524" y="1884371"/>
            <a:ext cx="3442986" cy="127396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situation requires transition to telemedicine, Provider will instruct </a:t>
            </a:r>
            <a:r>
              <a:rPr lang="en-US" sz="1600" kern="0" dirty="0" err="1">
                <a:solidFill>
                  <a:sysClr val="windowText" lastClr="000000"/>
                </a:solidFill>
                <a:latin typeface="Calibri" panose="020F0502020204030204"/>
              </a:rPr>
              <a:t>telepresenter</a:t>
            </a:r>
            <a:r>
              <a:rPr lang="en-US" sz="1600" kern="0" dirty="0">
                <a:solidFill>
                  <a:sysClr val="windowText" lastClr="000000"/>
                </a:solidFill>
                <a:latin typeface="Calibri" panose="020F0502020204030204"/>
              </a:rPr>
              <a:t>(nurse)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get Curavi cart and go to resident room. 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84">
            <a:extLst>
              <a:ext uri="{FF2B5EF4-FFF2-40B4-BE49-F238E27FC236}">
                <a16:creationId xmlns:a16="http://schemas.microsoft.com/office/drawing/2014/main" id="{771C3FAF-E729-4C52-AB2F-0E8152CFA305}"/>
              </a:ext>
            </a:extLst>
          </p:cNvPr>
          <p:cNvSpPr/>
          <p:nvPr/>
        </p:nvSpPr>
        <p:spPr>
          <a:xfrm>
            <a:off x="2275504" y="2975766"/>
            <a:ext cx="2552011" cy="142877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Once at the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Curavicart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the </a:t>
            </a:r>
            <a:r>
              <a:rPr lang="en-US" sz="1800" kern="0" dirty="0" err="1">
                <a:solidFill>
                  <a:sysClr val="windowText" lastClr="000000"/>
                </a:solidFill>
                <a:latin typeface="Calibri" panose="020F0502020204030204"/>
              </a:rPr>
              <a:t>telepresenter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chooses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I'm Ready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875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18AA14-6B6A-466D-BB4A-AE3F58525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337" y="1190625"/>
            <a:ext cx="6029325" cy="2762250"/>
          </a:xfrm>
          <a:prstGeom prst="rect">
            <a:avLst/>
          </a:prstGeom>
        </p:spPr>
      </p:pic>
      <p:sp>
        <p:nvSpPr>
          <p:cNvPr id="3" name="Rounded Rectangle 88">
            <a:extLst>
              <a:ext uri="{FF2B5EF4-FFF2-40B4-BE49-F238E27FC236}">
                <a16:creationId xmlns:a16="http://schemas.microsoft.com/office/drawing/2014/main" id="{6FF5BBCF-6F46-4A1A-A4A3-513E475DED72}"/>
              </a:ext>
            </a:extLst>
          </p:cNvPr>
          <p:cNvSpPr/>
          <p:nvPr/>
        </p:nvSpPr>
        <p:spPr>
          <a:xfrm>
            <a:off x="345984" y="2018981"/>
            <a:ext cx="3017191" cy="87194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Cart dings, choose Answer to begin telemedicine consult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DD95E3-9558-4436-95B1-DDA21C570BC0}"/>
              </a:ext>
            </a:extLst>
          </p:cNvPr>
          <p:cNvSpPr txBox="1"/>
          <p:nvPr/>
        </p:nvSpPr>
        <p:spPr>
          <a:xfrm>
            <a:off x="6436681" y="1993406"/>
            <a:ext cx="2707319" cy="30469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FFC000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>
                <a:cs typeface="Calibri" panose="020F0502020204030204" pitchFamily="34" charset="0"/>
              </a:rPr>
              <a:t>At end of consult, Provider will supply verbal orders, if appropriate.</a:t>
            </a:r>
          </a:p>
          <a:p>
            <a:pPr algn="ctr"/>
            <a:endParaRPr lang="en-US" sz="1600" dirty="0">
              <a:cs typeface="Calibri" panose="020F0502020204030204" pitchFamily="34" charset="0"/>
            </a:endParaRPr>
          </a:p>
          <a:p>
            <a:r>
              <a:rPr lang="en-US" sz="1600" dirty="0">
                <a:cs typeface="Calibri" panose="020F0502020204030204" pitchFamily="34" charset="0"/>
              </a:rPr>
              <a:t>A consult summary will be faxed to the unit where resident resides, and also to the attending of record. </a:t>
            </a:r>
          </a:p>
          <a:p>
            <a:endParaRPr lang="en-US" sz="1600" dirty="0">
              <a:cs typeface="Calibri" panose="020F0502020204030204" pitchFamily="34" charset="0"/>
            </a:endParaRPr>
          </a:p>
          <a:p>
            <a:r>
              <a:rPr lang="en-US" sz="1600" dirty="0" err="1">
                <a:cs typeface="Calibri" panose="020F0502020204030204" pitchFamily="34" charset="0"/>
              </a:rPr>
              <a:t>Telepresenter</a:t>
            </a:r>
            <a:r>
              <a:rPr lang="en-US" sz="1600" dirty="0">
                <a:cs typeface="Calibri" panose="020F0502020204030204" pitchFamily="34" charset="0"/>
              </a:rPr>
              <a:t>(nurse) will document that a Curavi Consult took place.</a:t>
            </a:r>
          </a:p>
        </p:txBody>
      </p:sp>
    </p:spTree>
    <p:extLst>
      <p:ext uri="{BB962C8B-B14F-4D97-AF65-F5344CB8AC3E}">
        <p14:creationId xmlns:p14="http://schemas.microsoft.com/office/powerpoint/2010/main" val="3430922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E1D0C4-5D15-477B-94D4-51564C1F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22</a:t>
            </a:fld>
            <a:endParaRPr lang="en-US"/>
          </a:p>
        </p:txBody>
      </p:sp>
      <p:pic>
        <p:nvPicPr>
          <p:cNvPr id="2050" name="Picture 2" descr="feedback">
            <a:extLst>
              <a:ext uri="{FF2B5EF4-FFF2-40B4-BE49-F238E27FC236}">
                <a16:creationId xmlns:a16="http://schemas.microsoft.com/office/drawing/2014/main" id="{6C31168D-3C40-46FA-964B-3B422A54A30B}"/>
              </a:ext>
            </a:extLst>
          </p:cNvPr>
          <p:cNvPicPr>
            <a:picLocks noChangeAspect="1" noChangeArrowheads="1"/>
          </p:cNvPicPr>
          <p:nvPr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77" y="368634"/>
            <a:ext cx="7381944" cy="4225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514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23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71600" y="507622"/>
            <a:ext cx="579120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/>
              <a:t>EKG Read and Interpretation</a:t>
            </a:r>
          </a:p>
          <a:p>
            <a:pPr algn="ctr"/>
            <a:r>
              <a:rPr lang="en-US"/>
              <a:t>Hours of operation 8am-Midnight, 7 days per week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99626"/>
            <a:ext cx="6285521" cy="3176291"/>
          </a:xfrm>
          <a:prstGeom prst="rect">
            <a:avLst/>
          </a:prstGeom>
        </p:spPr>
      </p:pic>
      <p:sp>
        <p:nvSpPr>
          <p:cNvPr id="5" name="Callout: Bent Line 4"/>
          <p:cNvSpPr/>
          <p:nvPr/>
        </p:nvSpPr>
        <p:spPr>
          <a:xfrm>
            <a:off x="6929194" y="3193587"/>
            <a:ext cx="1752600" cy="838200"/>
          </a:xfrm>
          <a:prstGeom prst="borderCallout2">
            <a:avLst>
              <a:gd name="adj1" fmla="val 18018"/>
              <a:gd name="adj2" fmla="val 123"/>
              <a:gd name="adj3" fmla="val 18750"/>
              <a:gd name="adj4" fmla="val -16667"/>
              <a:gd name="adj5" fmla="val 55740"/>
              <a:gd name="adj6" fmla="val -134621"/>
            </a:avLst>
          </a:prstGeom>
          <a:solidFill>
            <a:schemeClr val="accent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Click 12-Lead EKG to begin read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29000" y="2114550"/>
            <a:ext cx="2057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Your Facility Name</a:t>
            </a:r>
          </a:p>
          <a:p>
            <a:r>
              <a:rPr lang="en-US" sz="1400">
                <a:solidFill>
                  <a:schemeClr val="bg1"/>
                </a:solidFill>
              </a:rPr>
              <a:t>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FB6C27-5E70-4C31-80A2-C6A13E159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058" y="3688378"/>
            <a:ext cx="695004" cy="18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80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61950"/>
            <a:ext cx="6865734" cy="4267200"/>
          </a:xfrm>
          <a:prstGeom prst="rect">
            <a:avLst/>
          </a:prstGeom>
        </p:spPr>
      </p:pic>
      <p:sp>
        <p:nvSpPr>
          <p:cNvPr id="5" name="Callout: Line 4"/>
          <p:cNvSpPr/>
          <p:nvPr/>
        </p:nvSpPr>
        <p:spPr>
          <a:xfrm>
            <a:off x="7543800" y="1276350"/>
            <a:ext cx="1447800" cy="1905000"/>
          </a:xfrm>
          <a:prstGeom prst="borderCallout1">
            <a:avLst>
              <a:gd name="adj1" fmla="val 18750"/>
              <a:gd name="adj2" fmla="val -8333"/>
              <a:gd name="adj3" fmla="val 13878"/>
              <a:gd name="adj4" fmla="val -184618"/>
            </a:avLst>
          </a:prstGeom>
          <a:solidFill>
            <a:schemeClr val="accent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If ordered by </a:t>
            </a:r>
            <a:r>
              <a:rPr lang="en-US" err="1">
                <a:solidFill>
                  <a:schemeClr val="tx1"/>
                </a:solidFill>
              </a:rPr>
              <a:t>Curavi</a:t>
            </a:r>
            <a:r>
              <a:rPr lang="en-US">
                <a:solidFill>
                  <a:schemeClr val="tx1"/>
                </a:solidFill>
              </a:rPr>
              <a:t> Physician select this option.</a:t>
            </a:r>
          </a:p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752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1950"/>
            <a:ext cx="6477000" cy="4518837"/>
          </a:xfrm>
          <a:prstGeom prst="rect">
            <a:avLst/>
          </a:prstGeom>
        </p:spPr>
      </p:pic>
      <p:sp>
        <p:nvSpPr>
          <p:cNvPr id="5" name="Callout: Line 4"/>
          <p:cNvSpPr/>
          <p:nvPr/>
        </p:nvSpPr>
        <p:spPr>
          <a:xfrm>
            <a:off x="5562600" y="971550"/>
            <a:ext cx="3048000" cy="838200"/>
          </a:xfrm>
          <a:prstGeom prst="borderCallout1">
            <a:avLst>
              <a:gd name="adj1" fmla="val 18750"/>
              <a:gd name="adj2" fmla="val -8333"/>
              <a:gd name="adj3" fmla="val 58970"/>
              <a:gd name="adj4" fmla="val -38386"/>
            </a:avLst>
          </a:prstGeom>
          <a:solidFill>
            <a:schemeClr val="accent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Select the consult involved with the appropriate ordered EKG</a:t>
            </a:r>
          </a:p>
        </p:txBody>
      </p:sp>
      <p:sp>
        <p:nvSpPr>
          <p:cNvPr id="6" name="Callout: Line 5"/>
          <p:cNvSpPr/>
          <p:nvPr/>
        </p:nvSpPr>
        <p:spPr>
          <a:xfrm>
            <a:off x="6019800" y="2266950"/>
            <a:ext cx="2667000" cy="1524000"/>
          </a:xfrm>
          <a:prstGeom prst="borderCallout1">
            <a:avLst>
              <a:gd name="adj1" fmla="val 18750"/>
              <a:gd name="adj2" fmla="val -8333"/>
              <a:gd name="adj3" fmla="val 55147"/>
              <a:gd name="adj4" fmla="val -92535"/>
            </a:avLst>
          </a:prstGeom>
          <a:solidFill>
            <a:schemeClr val="accent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Verify last name &amp; date of birth of the resident</a:t>
            </a:r>
          </a:p>
        </p:txBody>
      </p:sp>
    </p:spTree>
    <p:extLst>
      <p:ext uri="{BB962C8B-B14F-4D97-AF65-F5344CB8AC3E}">
        <p14:creationId xmlns:p14="http://schemas.microsoft.com/office/powerpoint/2010/main" val="3622119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61950"/>
            <a:ext cx="6819872" cy="4252913"/>
          </a:xfrm>
          <a:prstGeom prst="rect">
            <a:avLst/>
          </a:prstGeom>
        </p:spPr>
      </p:pic>
      <p:sp>
        <p:nvSpPr>
          <p:cNvPr id="5" name="Callout: Line 4"/>
          <p:cNvSpPr/>
          <p:nvPr/>
        </p:nvSpPr>
        <p:spPr>
          <a:xfrm>
            <a:off x="7620000" y="823913"/>
            <a:ext cx="1333472" cy="2590800"/>
          </a:xfrm>
          <a:prstGeom prst="borderCallout1">
            <a:avLst>
              <a:gd name="adj1" fmla="val 18750"/>
              <a:gd name="adj2" fmla="val -8333"/>
              <a:gd name="adj3" fmla="val 15182"/>
              <a:gd name="adj4" fmla="val -215816"/>
            </a:avLst>
          </a:prstGeom>
          <a:solidFill>
            <a:schemeClr val="accent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 If ordered by CRNP or attending physician select this option </a:t>
            </a:r>
          </a:p>
        </p:txBody>
      </p:sp>
    </p:spTree>
    <p:extLst>
      <p:ext uri="{BB962C8B-B14F-4D97-AF65-F5344CB8AC3E}">
        <p14:creationId xmlns:p14="http://schemas.microsoft.com/office/powerpoint/2010/main" val="3363668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3B0A4F0-18C2-43D6-94F5-103161C2D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44" y="400464"/>
            <a:ext cx="7044489" cy="41921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27</a:t>
            </a:fld>
            <a:endParaRPr lang="en-US"/>
          </a:p>
        </p:txBody>
      </p:sp>
      <p:sp>
        <p:nvSpPr>
          <p:cNvPr id="5" name="Callout: Line 4"/>
          <p:cNvSpPr/>
          <p:nvPr/>
        </p:nvSpPr>
        <p:spPr>
          <a:xfrm>
            <a:off x="5404184" y="1196140"/>
            <a:ext cx="2819400" cy="1524000"/>
          </a:xfrm>
          <a:prstGeom prst="borderCallout1">
            <a:avLst>
              <a:gd name="adj1" fmla="val 18750"/>
              <a:gd name="adj2" fmla="val -8333"/>
              <a:gd name="adj3" fmla="val -321"/>
              <a:gd name="adj4" fmla="val -89319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Any EKG previously performed can be scanned for comparison</a:t>
            </a:r>
          </a:p>
        </p:txBody>
      </p:sp>
    </p:spTree>
    <p:extLst>
      <p:ext uri="{BB962C8B-B14F-4D97-AF65-F5344CB8AC3E}">
        <p14:creationId xmlns:p14="http://schemas.microsoft.com/office/powerpoint/2010/main" val="3568047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map&#10;&#10;Description generated with very high confidence">
            <a:extLst>
              <a:ext uri="{FF2B5EF4-FFF2-40B4-BE49-F238E27FC236}">
                <a16:creationId xmlns:a16="http://schemas.microsoft.com/office/drawing/2014/main" id="{FF8FD816-1F88-45A4-992D-BCF84B76B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42" y="412199"/>
            <a:ext cx="7234988" cy="414865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28</a:t>
            </a:fld>
            <a:endParaRPr lang="en-US"/>
          </a:p>
        </p:txBody>
      </p:sp>
      <p:sp>
        <p:nvSpPr>
          <p:cNvPr id="3" name="Callout: Line 2"/>
          <p:cNvSpPr/>
          <p:nvPr/>
        </p:nvSpPr>
        <p:spPr>
          <a:xfrm>
            <a:off x="6843961" y="1352550"/>
            <a:ext cx="2133600" cy="1219200"/>
          </a:xfrm>
          <a:prstGeom prst="borderCallout1">
            <a:avLst>
              <a:gd name="adj1" fmla="val 18750"/>
              <a:gd name="adj2" fmla="val -8333"/>
              <a:gd name="adj3" fmla="val -1103"/>
              <a:gd name="adj4" fmla="val -38963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Scan comparison EKG face down</a:t>
            </a:r>
          </a:p>
        </p:txBody>
      </p:sp>
    </p:spTree>
    <p:extLst>
      <p:ext uri="{BB962C8B-B14F-4D97-AF65-F5344CB8AC3E}">
        <p14:creationId xmlns:p14="http://schemas.microsoft.com/office/powerpoint/2010/main" val="903165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80A9C2-65DC-44D1-9AE8-7A0D5BF3A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1D3E8E-35B7-47C3-87A5-285A26AF9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1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195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2800"/>
              <a:t>Communicating Changes of Condition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21855"/>
            <a:ext cx="8763000" cy="479822"/>
          </a:xfrm>
        </p:spPr>
        <p:txBody>
          <a:bodyPr>
            <a:noAutofit/>
          </a:bodyPr>
          <a:lstStyle/>
          <a:p>
            <a:r>
              <a:rPr lang="en-US">
                <a:solidFill>
                  <a:schemeClr val="tx1"/>
                </a:solidFill>
              </a:rPr>
              <a:t>SBAR</a:t>
            </a:r>
            <a:r>
              <a:rPr lang="en-US" b="0">
                <a:solidFill>
                  <a:schemeClr val="tx1"/>
                </a:solidFill>
              </a:rPr>
              <a:t>: </a:t>
            </a:r>
            <a:r>
              <a:rPr lang="en-US" b="0"/>
              <a:t>a technique to communicate a resident’s change of condition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2"/>
          </p:nvPr>
        </p:nvSpPr>
        <p:spPr>
          <a:xfrm>
            <a:off x="409074" y="2048373"/>
            <a:ext cx="8686800" cy="29634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>
                <a:solidFill>
                  <a:schemeClr val="accent4"/>
                </a:solidFill>
              </a:rPr>
              <a:t>S</a:t>
            </a:r>
            <a:r>
              <a:rPr lang="en-US">
                <a:solidFill>
                  <a:schemeClr val="accent4"/>
                </a:solidFill>
              </a:rPr>
              <a:t>ituation (a concise statement of the problem)</a:t>
            </a:r>
          </a:p>
          <a:p>
            <a:pPr marL="0" indent="0">
              <a:buNone/>
            </a:pPr>
            <a:r>
              <a:rPr lang="en-US" b="1">
                <a:solidFill>
                  <a:schemeClr val="accent4"/>
                </a:solidFill>
              </a:rPr>
              <a:t>B</a:t>
            </a:r>
            <a:r>
              <a:rPr lang="en-US">
                <a:solidFill>
                  <a:schemeClr val="accent4"/>
                </a:solidFill>
              </a:rPr>
              <a:t>ackground (pertinent and brief information related to the situation)</a:t>
            </a:r>
          </a:p>
          <a:p>
            <a:pPr marL="0" indent="0">
              <a:buNone/>
            </a:pPr>
            <a:r>
              <a:rPr lang="en-US" b="1">
                <a:solidFill>
                  <a:schemeClr val="accent4"/>
                </a:solidFill>
              </a:rPr>
              <a:t>A</a:t>
            </a:r>
            <a:r>
              <a:rPr lang="en-US">
                <a:solidFill>
                  <a:schemeClr val="accent4"/>
                </a:solidFill>
              </a:rPr>
              <a:t>ssessment (what you found/think)</a:t>
            </a:r>
          </a:p>
          <a:p>
            <a:pPr marL="0" indent="0">
              <a:buNone/>
            </a:pPr>
            <a:r>
              <a:rPr lang="en-US" b="1">
                <a:solidFill>
                  <a:schemeClr val="accent4"/>
                </a:solidFill>
              </a:rPr>
              <a:t>R</a:t>
            </a:r>
            <a:r>
              <a:rPr lang="en-US">
                <a:solidFill>
                  <a:schemeClr val="accent4"/>
                </a:solidFill>
              </a:rPr>
              <a:t>ecommendation (recommended action— what you want)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996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68860D-5409-4C61-BB9A-B01E3AE1F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967442C-6349-4D5C-BE27-C034D0D91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137" y="390074"/>
            <a:ext cx="6693567" cy="413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570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10F52D4-1364-4904-92BE-DE22DA25FC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6862" y="900113"/>
            <a:ext cx="3538225" cy="2545556"/>
          </a:xfrm>
          <a:prstGeom prst="rect">
            <a:avLst/>
          </a:prstGeom>
        </p:spPr>
      </p:pic>
      <p:pic>
        <p:nvPicPr>
          <p:cNvPr id="14" name="Picture 14" descr="A screenshot of a map&#10;&#10;Description generated with very high confidence">
            <a:extLst>
              <a:ext uri="{FF2B5EF4-FFF2-40B4-BE49-F238E27FC236}">
                <a16:creationId xmlns:a16="http://schemas.microsoft.com/office/drawing/2014/main" id="{A7270874-5B36-44CB-9F69-3E77445E30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96365" y="900113"/>
            <a:ext cx="3624068" cy="254555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31</a:t>
            </a:fld>
            <a:endParaRPr lang="en-US"/>
          </a:p>
        </p:txBody>
      </p:sp>
      <p:sp>
        <p:nvSpPr>
          <p:cNvPr id="3" name="Callout: Line 2"/>
          <p:cNvSpPr/>
          <p:nvPr/>
        </p:nvSpPr>
        <p:spPr>
          <a:xfrm>
            <a:off x="4040613" y="2732310"/>
            <a:ext cx="1905000" cy="2286000"/>
          </a:xfrm>
          <a:prstGeom prst="borderCallout1">
            <a:avLst>
              <a:gd name="adj1" fmla="val 18750"/>
              <a:gd name="adj2" fmla="val -8333"/>
              <a:gd name="adj3" fmla="val 441"/>
              <a:gd name="adj4" fmla="val -81392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Review patch placement PRIOR to selecting NEXT</a:t>
            </a:r>
          </a:p>
        </p:txBody>
      </p:sp>
    </p:spTree>
    <p:extLst>
      <p:ext uri="{BB962C8B-B14F-4D97-AF65-F5344CB8AC3E}">
        <p14:creationId xmlns:p14="http://schemas.microsoft.com/office/powerpoint/2010/main" val="28561163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52F662-2942-4159-BCF4-5D4FF02C3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32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A0B373-4C4B-4A7B-87F6-8B6444C66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" y="449915"/>
            <a:ext cx="6659880" cy="409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770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33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32185"/>
            <a:ext cx="7162800" cy="4238625"/>
          </a:xfrm>
          <a:prstGeom prst="rect">
            <a:avLst/>
          </a:prstGeom>
        </p:spPr>
      </p:pic>
      <p:sp>
        <p:nvSpPr>
          <p:cNvPr id="3" name="Callout: Line 2"/>
          <p:cNvSpPr/>
          <p:nvPr/>
        </p:nvSpPr>
        <p:spPr>
          <a:xfrm>
            <a:off x="3977524" y="798282"/>
            <a:ext cx="2438400" cy="1219200"/>
          </a:xfrm>
          <a:prstGeom prst="borderCallout1">
            <a:avLst>
              <a:gd name="adj1" fmla="val 58254"/>
              <a:gd name="adj2" fmla="val -2322"/>
              <a:gd name="adj3" fmla="val 1429"/>
              <a:gd name="adj4" fmla="val -80844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Select SAVE when ready to capture the preliminary read.</a:t>
            </a:r>
          </a:p>
        </p:txBody>
      </p:sp>
      <p:sp>
        <p:nvSpPr>
          <p:cNvPr id="5" name="Callout: Line 4"/>
          <p:cNvSpPr/>
          <p:nvPr/>
        </p:nvSpPr>
        <p:spPr>
          <a:xfrm>
            <a:off x="7772400" y="2038350"/>
            <a:ext cx="1295400" cy="1600200"/>
          </a:xfrm>
          <a:prstGeom prst="borderCallout1">
            <a:avLst>
              <a:gd name="adj1" fmla="val 18750"/>
              <a:gd name="adj2" fmla="val -8333"/>
              <a:gd name="adj3" fmla="val 91071"/>
              <a:gd name="adj4" fmla="val -12382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12-18 second count to completion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FCCAFC-C22B-4101-95B6-71EA9518A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101" y="436332"/>
            <a:ext cx="37147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964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5" y="482962"/>
            <a:ext cx="5562600" cy="4284301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34</a:t>
            </a:fld>
            <a:endParaRPr lang="en-US"/>
          </a:p>
        </p:txBody>
      </p:sp>
      <p:sp>
        <p:nvSpPr>
          <p:cNvPr id="7" name="Callout: Line 6"/>
          <p:cNvSpPr/>
          <p:nvPr/>
        </p:nvSpPr>
        <p:spPr>
          <a:xfrm>
            <a:off x="7620000" y="1657350"/>
            <a:ext cx="1371600" cy="1828800"/>
          </a:xfrm>
          <a:prstGeom prst="borderCallout1">
            <a:avLst>
              <a:gd name="adj1" fmla="val 18750"/>
              <a:gd name="adj2" fmla="val -8333"/>
              <a:gd name="adj3" fmla="val 136975"/>
              <a:gd name="adj4" fmla="val -89620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Sends to cardiologist &amp; to fax machine</a:t>
            </a:r>
          </a:p>
        </p:txBody>
      </p:sp>
      <p:sp>
        <p:nvSpPr>
          <p:cNvPr id="8" name="Callout: Line 7"/>
          <p:cNvSpPr/>
          <p:nvPr/>
        </p:nvSpPr>
        <p:spPr>
          <a:xfrm>
            <a:off x="152400" y="1428750"/>
            <a:ext cx="1371600" cy="1828800"/>
          </a:xfrm>
          <a:prstGeom prst="borderCallout1">
            <a:avLst>
              <a:gd name="adj1" fmla="val 2363"/>
              <a:gd name="adj2" fmla="val 101331"/>
              <a:gd name="adj3" fmla="val 144591"/>
              <a:gd name="adj4" fmla="val 396401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Allows you to re-adjust &amp; try again</a:t>
            </a:r>
          </a:p>
        </p:txBody>
      </p:sp>
    </p:spTree>
    <p:extLst>
      <p:ext uri="{BB962C8B-B14F-4D97-AF65-F5344CB8AC3E}">
        <p14:creationId xmlns:p14="http://schemas.microsoft.com/office/powerpoint/2010/main" val="22219455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B6DBE4-DB82-4B2C-B37B-25914C5E8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21" y="482599"/>
            <a:ext cx="7433862" cy="396375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FB687B-AEE7-421E-A160-C944A7334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2"/>
            <a:ext cx="2057400" cy="2738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7EB2B1BF-D099-49BC-B60C-DAABC8344CC8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35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C3611F-BBB9-4344-B7FE-C0251A456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150" y="2468881"/>
            <a:ext cx="5323326" cy="172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427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1D8B94-F4CB-4322-A3EC-854123FE1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36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238D37-C17D-40D6-97B4-B10D8A375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982" y="291893"/>
            <a:ext cx="6604351" cy="425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692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5379" y="286262"/>
            <a:ext cx="33025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6"/>
                </a:solidFill>
              </a:rPr>
              <a:t>Having trouble?</a:t>
            </a:r>
            <a:endParaRPr lang="en-US" sz="2800" b="1" dirty="0">
              <a:solidFill>
                <a:schemeClr val="accent6"/>
              </a:solidFill>
            </a:endParaRPr>
          </a:p>
        </p:txBody>
      </p:sp>
      <p:sp>
        <p:nvSpPr>
          <p:cNvPr id="40970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5997575" y="167879"/>
            <a:ext cx="2133600" cy="27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937C00D-6194-4F96-9F19-243C195CD784}" type="datetime1">
              <a:rPr lang="en-US" altLang="en-US" sz="1200" smtClean="0">
                <a:solidFill>
                  <a:srgbClr val="FEFEFE"/>
                </a:solidFill>
                <a:latin typeface="Calibri" pitchFamily="34" charset="0"/>
              </a:rPr>
              <a:t>12/4/2018</a:t>
            </a:fld>
            <a:endParaRPr lang="en-US" altLang="en-US" sz="1200">
              <a:solidFill>
                <a:srgbClr val="FEFEFE"/>
              </a:solidFill>
              <a:latin typeface="Calibri" pitchFamily="34" charset="0"/>
            </a:endParaRP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775379" y="915330"/>
            <a:ext cx="8021640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sz="1400" b="1">
                <a:solidFill>
                  <a:schemeClr val="accent4"/>
                </a:solidFill>
                <a:latin typeface="+mn-lt"/>
              </a:rPr>
              <a:t>Speaker/Microphone issues</a:t>
            </a:r>
          </a:p>
          <a:p>
            <a:pPr marL="1200150" lvl="1" indent="-4572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+mn-lt"/>
              </a:rPr>
              <a:t>Make sure the speaker is not muted (if light is red, make it green)</a:t>
            </a:r>
          </a:p>
          <a:p>
            <a:pPr lvl="1" indent="0" eaLnBrk="1" hangingPunct="1">
              <a:spcBef>
                <a:spcPct val="0"/>
              </a:spcBef>
              <a:buClrTx/>
              <a:buSzTx/>
              <a:buNone/>
            </a:pPr>
            <a:endParaRPr lang="en-US" sz="1400">
              <a:solidFill>
                <a:schemeClr val="tx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sz="1400" b="1">
                <a:solidFill>
                  <a:schemeClr val="accent4"/>
                </a:solidFill>
                <a:latin typeface="+mn-lt"/>
              </a:rPr>
              <a:t>Otoscope not working</a:t>
            </a:r>
          </a:p>
          <a:p>
            <a:pPr marL="1200150" lvl="1" indent="-4572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+mn-lt"/>
              </a:rPr>
              <a:t>Check batteries (located in top drawer)</a:t>
            </a:r>
          </a:p>
          <a:p>
            <a:pPr marL="1200150" lvl="1" indent="-4572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+mn-lt"/>
              </a:rPr>
              <a:t>Check USB connection </a:t>
            </a:r>
          </a:p>
          <a:p>
            <a:pPr lvl="1" indent="0" eaLnBrk="1" hangingPunct="1">
              <a:spcBef>
                <a:spcPct val="0"/>
              </a:spcBef>
              <a:buClrTx/>
              <a:buSzTx/>
              <a:buNone/>
            </a:pPr>
            <a:endParaRPr lang="en-US" sz="1400">
              <a:solidFill>
                <a:schemeClr val="tx1"/>
              </a:solidFill>
              <a:latin typeface="+mn-lt"/>
            </a:endParaRPr>
          </a:p>
          <a:p>
            <a:pPr marL="0" lvl="1" indent="0" eaLnBrk="1" hangingPunct="1">
              <a:spcBef>
                <a:spcPct val="0"/>
              </a:spcBef>
              <a:buClrTx/>
              <a:buSzTx/>
              <a:buNone/>
            </a:pPr>
            <a:r>
              <a:rPr lang="en-US" sz="1400" b="1">
                <a:solidFill>
                  <a:schemeClr val="accent4"/>
                </a:solidFill>
                <a:latin typeface="+mn-lt"/>
              </a:rPr>
              <a:t>Stethoscope not working</a:t>
            </a:r>
          </a:p>
          <a:p>
            <a:pPr marL="1197864" lvl="1" indent="-4572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tabLst>
                <a:tab pos="803275" algn="l"/>
                <a:tab pos="1201738" algn="l"/>
              </a:tabLst>
            </a:pPr>
            <a:r>
              <a:rPr lang="en-US" sz="1400">
                <a:solidFill>
                  <a:schemeClr val="tx1"/>
                </a:solidFill>
                <a:latin typeface="+mn-lt"/>
              </a:rPr>
              <a:t>	Check battery (located in top drawer)</a:t>
            </a:r>
          </a:p>
          <a:p>
            <a:pPr marL="1197864" lvl="1" indent="-4572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tabLst>
                <a:tab pos="803275" algn="l"/>
                <a:tab pos="1201738" algn="l"/>
              </a:tabLst>
            </a:pPr>
            <a:r>
              <a:rPr lang="en-US" sz="1400">
                <a:solidFill>
                  <a:schemeClr val="tx1"/>
                </a:solidFill>
                <a:latin typeface="+mn-lt"/>
              </a:rPr>
              <a:t>Ensure Bluetooth connectivity </a:t>
            </a:r>
          </a:p>
          <a:p>
            <a:pPr marL="740664" lvl="1" indent="0" eaLnBrk="1" hangingPunct="1">
              <a:spcBef>
                <a:spcPct val="0"/>
              </a:spcBef>
              <a:buClrTx/>
              <a:buSzTx/>
              <a:buNone/>
              <a:tabLst>
                <a:tab pos="803275" algn="l"/>
                <a:tab pos="1201738" algn="l"/>
              </a:tabLst>
            </a:pPr>
            <a:endParaRPr lang="en-US" sz="1400">
              <a:solidFill>
                <a:schemeClr val="tx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sz="1400" b="1">
                <a:solidFill>
                  <a:schemeClr val="accent4"/>
                </a:solidFill>
                <a:latin typeface="+mn-lt"/>
              </a:rPr>
              <a:t>Internet Connectivity issue</a:t>
            </a:r>
          </a:p>
          <a:p>
            <a:pPr marL="1200150" lvl="1" indent="-4572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+mn-lt"/>
              </a:rPr>
              <a:t>Check wireless status </a:t>
            </a:r>
          </a:p>
          <a:p>
            <a:pPr marL="1200150" lvl="1" indent="-4572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sz="1400">
              <a:solidFill>
                <a:schemeClr val="tx1"/>
              </a:solidFill>
              <a:latin typeface="+mn-lt"/>
            </a:endParaRPr>
          </a:p>
          <a:p>
            <a:pPr marL="0" lvl="1" indent="0" eaLnBrk="1" hangingPunct="1">
              <a:spcBef>
                <a:spcPct val="0"/>
              </a:spcBef>
              <a:buClrTx/>
              <a:buSzTx/>
              <a:buNone/>
            </a:pPr>
            <a:r>
              <a:rPr lang="en-US" sz="1600" b="1" i="1">
                <a:solidFill>
                  <a:schemeClr val="accent6"/>
                </a:solidFill>
                <a:latin typeface="+mn-lt"/>
              </a:rPr>
              <a:t>If the cart appears to be asleep or not working, it may need to be plugged in.</a:t>
            </a:r>
          </a:p>
          <a:p>
            <a:pPr marL="0" lvl="1" indent="0" eaLnBrk="1" hangingPunct="1">
              <a:spcBef>
                <a:spcPct val="0"/>
              </a:spcBef>
              <a:buClrTx/>
              <a:buSzTx/>
              <a:buNone/>
            </a:pPr>
            <a:r>
              <a:rPr lang="en-US" sz="1600" b="1" i="1">
                <a:solidFill>
                  <a:schemeClr val="accent6"/>
                </a:solidFill>
                <a:latin typeface="+mn-lt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621" y="2912417"/>
            <a:ext cx="381000" cy="38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148" y="3494169"/>
            <a:ext cx="371475" cy="371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95671" y="2094295"/>
            <a:ext cx="361950" cy="3450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1421" y="4158382"/>
            <a:ext cx="63954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chemeClr val="accent1"/>
                </a:solidFill>
              </a:rPr>
              <a:t>1-888-5CURAVI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chemeClr val="accent1"/>
                </a:solidFill>
              </a:rPr>
              <a:t> </a:t>
            </a:r>
            <a:r>
              <a:rPr lang="en-US" sz="2400">
                <a:solidFill>
                  <a:schemeClr val="accent1"/>
                </a:solidFill>
              </a:rPr>
              <a:t>(1-888-528-7284)</a:t>
            </a:r>
            <a:endParaRPr lang="en-US" sz="2400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3536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chemeClr val="accent6"/>
                </a:solidFill>
              </a:rPr>
              <a:t>Video/Stethoscope Troubles During Consult?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extLst/>
          </p:nvPr>
        </p:nvSpPr>
        <p:spPr/>
        <p:txBody>
          <a:bodyPr/>
          <a:lstStyle/>
          <a:p>
            <a:r>
              <a:rPr lang="en-US"/>
              <a:t>Closing </a:t>
            </a:r>
            <a:r>
              <a:rPr lang="en-US" err="1"/>
              <a:t>CuraviCare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extLst/>
          </p:nvPr>
        </p:nvSpPr>
        <p:spPr>
          <a:ln>
            <a:solidFill>
              <a:schemeClr val="bg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Select </a:t>
            </a:r>
            <a:r>
              <a:rPr lang="en-US" b="1">
                <a:solidFill>
                  <a:srgbClr val="FF0000"/>
                </a:solidFill>
              </a:rPr>
              <a:t>Red </a:t>
            </a:r>
            <a:r>
              <a:rPr lang="en-US"/>
              <a:t>close box </a:t>
            </a:r>
          </a:p>
          <a:p>
            <a:r>
              <a:rPr lang="en-US"/>
              <a:t>Click “</a:t>
            </a:r>
            <a:r>
              <a:rPr lang="en-US" b="1"/>
              <a:t>X</a:t>
            </a:r>
            <a:r>
              <a:rPr lang="en-US"/>
              <a:t>” at top right of the </a:t>
            </a:r>
            <a:r>
              <a:rPr lang="en-US" err="1"/>
              <a:t>CuraviCare</a:t>
            </a:r>
            <a:r>
              <a:rPr lang="en-US"/>
              <a:t> screen.</a:t>
            </a:r>
          </a:p>
          <a:p>
            <a:r>
              <a:rPr lang="en-US"/>
              <a:t>Select “</a:t>
            </a:r>
            <a:r>
              <a:rPr lang="en-US" b="1"/>
              <a:t>Quit </a:t>
            </a:r>
            <a:r>
              <a:rPr lang="en-US" b="1" err="1"/>
              <a:t>CuraviCare</a:t>
            </a:r>
            <a:r>
              <a:rPr lang="en-US"/>
              <a:t>” from pop-up box.</a:t>
            </a:r>
          </a:p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extLst/>
          </p:nvPr>
        </p:nvSpPr>
        <p:spPr/>
        <p:txBody>
          <a:bodyPr/>
          <a:lstStyle/>
          <a:p>
            <a:r>
              <a:rPr lang="en-US"/>
              <a:t>Re-launching </a:t>
            </a:r>
            <a:r>
              <a:rPr lang="en-US" err="1"/>
              <a:t>CuraviCare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extLst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Select “</a:t>
            </a:r>
            <a:r>
              <a:rPr lang="en-US" b="1" err="1"/>
              <a:t>CuraviCare</a:t>
            </a:r>
            <a:r>
              <a:rPr lang="en-US"/>
              <a:t>” App from desktop screen.  </a:t>
            </a:r>
          </a:p>
          <a:p>
            <a:r>
              <a:rPr lang="en-US"/>
              <a:t>Wait for </a:t>
            </a:r>
            <a:r>
              <a:rPr lang="en-US" err="1"/>
              <a:t>Curavi</a:t>
            </a:r>
            <a:r>
              <a:rPr lang="en-US"/>
              <a:t> Physician to </a:t>
            </a:r>
            <a:r>
              <a:rPr lang="en-US" b="1">
                <a:solidFill>
                  <a:schemeClr val="accent6"/>
                </a:solidFill>
              </a:rPr>
              <a:t>((</a:t>
            </a:r>
            <a:r>
              <a:rPr lang="en-US" b="1"/>
              <a:t>Ding</a:t>
            </a:r>
            <a:r>
              <a:rPr lang="en-US" b="1">
                <a:solidFill>
                  <a:schemeClr val="accent6"/>
                </a:solidFill>
              </a:rPr>
              <a:t>))</a:t>
            </a:r>
            <a:r>
              <a:rPr lang="en-US" b="1"/>
              <a:t> </a:t>
            </a:r>
            <a:r>
              <a:rPr lang="en-US"/>
              <a:t>in on </a:t>
            </a:r>
            <a:r>
              <a:rPr lang="en-US" err="1"/>
              <a:t>Curavi</a:t>
            </a:r>
            <a:r>
              <a:rPr lang="en-US"/>
              <a:t> Cart!</a:t>
            </a:r>
          </a:p>
          <a:p>
            <a:r>
              <a:rPr lang="en-US">
                <a:solidFill>
                  <a:schemeClr val="tx1"/>
                </a:solidFill>
              </a:rPr>
              <a:t>Resume consult as requested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38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400425"/>
            <a:ext cx="857250" cy="533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11" descr="Screenshot (1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900" y="1491651"/>
            <a:ext cx="685800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666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/>
              <a:t>Technical Support</a:t>
            </a:r>
          </a:p>
        </p:txBody>
      </p:sp>
      <p:sp>
        <p:nvSpPr>
          <p:cNvPr id="40970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7010400" y="168275"/>
            <a:ext cx="2133600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3B61F00-0DFA-43CC-83E8-D2D8CE38449D}" type="datetime1">
              <a:rPr lang="en-US" altLang="en-US" sz="1200" smtClean="0">
                <a:solidFill>
                  <a:srgbClr val="FEFEFE"/>
                </a:solidFill>
                <a:latin typeface="Calibri" pitchFamily="34" charset="0"/>
              </a:rPr>
              <a:t>12/4/2018</a:t>
            </a:fld>
            <a:endParaRPr lang="en-US" altLang="en-US" sz="1200">
              <a:solidFill>
                <a:srgbClr val="FEFEFE"/>
              </a:solidFill>
              <a:latin typeface="Calibri" pitchFamily="34" charset="0"/>
            </a:endParaRP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533400" y="1314451"/>
            <a:ext cx="838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sz="2000">
                <a:solidFill>
                  <a:schemeClr val="tx1"/>
                </a:solidFill>
                <a:latin typeface="+mn-lt"/>
              </a:rPr>
              <a:t>If an issue is not resolved contact CuraviSupport</a:t>
            </a:r>
            <a:r>
              <a:rPr lang="en-US" sz="2000" baseline="30000">
                <a:solidFill>
                  <a:schemeClr val="tx1"/>
                </a:solidFill>
                <a:latin typeface="+mn-lt"/>
              </a:rPr>
              <a:t>TM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. They are available to help 24 hours a day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0" y="2164052"/>
            <a:ext cx="640080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1"/>
                </a:solidFill>
              </a:rPr>
              <a:t>1-888-5CURAVI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dirty="0">
                <a:solidFill>
                  <a:schemeClr val="accent1"/>
                </a:solidFill>
              </a:rPr>
              <a:t>(1-888-528-7284)</a:t>
            </a:r>
            <a:endParaRPr lang="en-US" sz="3200" b="1" dirty="0">
              <a:solidFill>
                <a:schemeClr val="accent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3423576"/>
            <a:ext cx="800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If technical difficulties occur during a telemedicine consult, the Curavi Telemedicine Physician will call you on the phone to the determine appropriate course of action.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11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/>
              <a:t>Potentially Avoidable Hospitalizations – What is the complete list?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245394"/>
            <a:ext cx="4038600" cy="2545556"/>
          </a:xfrm>
        </p:spPr>
        <p:txBody>
          <a:bodyPr>
            <a:normAutofit lnSpcReduction="10000"/>
          </a:bodyPr>
          <a:lstStyle/>
          <a:p>
            <a:r>
              <a:rPr lang="en-US" sz="1600"/>
              <a:t>Acute Renal Failure (AKI)</a:t>
            </a:r>
          </a:p>
          <a:p>
            <a:r>
              <a:rPr lang="en-US" sz="1600"/>
              <a:t>Altered mental status</a:t>
            </a:r>
          </a:p>
          <a:p>
            <a:r>
              <a:rPr lang="en-US" sz="1600"/>
              <a:t>Anemia</a:t>
            </a:r>
          </a:p>
          <a:p>
            <a:r>
              <a:rPr lang="en-US" sz="1600"/>
              <a:t>C. Difficile infection</a:t>
            </a:r>
          </a:p>
          <a:p>
            <a:r>
              <a:rPr lang="en-US" sz="1600" b="1">
                <a:solidFill>
                  <a:schemeClr val="accent4"/>
                </a:solidFill>
              </a:rPr>
              <a:t>CHF (Congestive Heart Failure)</a:t>
            </a:r>
          </a:p>
          <a:p>
            <a:r>
              <a:rPr lang="en-US" sz="1600"/>
              <a:t>Constipation / Impaction</a:t>
            </a:r>
          </a:p>
          <a:p>
            <a:r>
              <a:rPr lang="en-US" sz="1600" b="1">
                <a:solidFill>
                  <a:schemeClr val="accent4"/>
                </a:solidFill>
              </a:rPr>
              <a:t>COPD / Asthma </a:t>
            </a:r>
          </a:p>
          <a:p>
            <a:r>
              <a:rPr lang="en-US" sz="1600"/>
              <a:t>Diarrhea / Gastroenteritis</a:t>
            </a:r>
          </a:p>
          <a:p>
            <a:r>
              <a:rPr lang="en-US" sz="1600" b="1">
                <a:solidFill>
                  <a:schemeClr val="accent4"/>
                </a:solidFill>
              </a:rPr>
              <a:t>Dehydration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1245394"/>
            <a:ext cx="4038600" cy="2545556"/>
          </a:xfrm>
        </p:spPr>
        <p:txBody>
          <a:bodyPr>
            <a:normAutofit fontScale="92500" lnSpcReduction="20000"/>
          </a:bodyPr>
          <a:lstStyle/>
          <a:p>
            <a:r>
              <a:rPr lang="en-US" sz="1600"/>
              <a:t>Failure to thrive</a:t>
            </a:r>
          </a:p>
          <a:p>
            <a:r>
              <a:rPr lang="en-US" sz="1600"/>
              <a:t>Falls and Trauma</a:t>
            </a:r>
          </a:p>
          <a:p>
            <a:r>
              <a:rPr lang="en-US" sz="1600"/>
              <a:t>HTN (hypertension)</a:t>
            </a:r>
          </a:p>
          <a:p>
            <a:r>
              <a:rPr lang="en-US" sz="1600" b="1">
                <a:solidFill>
                  <a:schemeClr val="accent4"/>
                </a:solidFill>
              </a:rPr>
              <a:t>Pneumonia</a:t>
            </a:r>
            <a:r>
              <a:rPr lang="en-US" sz="1600"/>
              <a:t> / Bronchitis</a:t>
            </a:r>
          </a:p>
          <a:p>
            <a:r>
              <a:rPr lang="en-US" sz="1600"/>
              <a:t>Nutritional deficiency</a:t>
            </a:r>
          </a:p>
          <a:p>
            <a:r>
              <a:rPr lang="en-US" sz="1600"/>
              <a:t>Poor glycemic control</a:t>
            </a:r>
          </a:p>
          <a:p>
            <a:r>
              <a:rPr lang="en-US" sz="1600"/>
              <a:t>Psychosis</a:t>
            </a:r>
          </a:p>
          <a:p>
            <a:r>
              <a:rPr lang="en-US" sz="1600"/>
              <a:t>Seizures</a:t>
            </a:r>
          </a:p>
          <a:p>
            <a:r>
              <a:rPr lang="en-US" sz="1600" b="1">
                <a:solidFill>
                  <a:schemeClr val="accent4"/>
                </a:solidFill>
              </a:rPr>
              <a:t>Skin Ulcers / Cellulitis</a:t>
            </a:r>
          </a:p>
          <a:p>
            <a:r>
              <a:rPr lang="en-US" sz="1600" b="1">
                <a:solidFill>
                  <a:schemeClr val="accent4"/>
                </a:solidFill>
              </a:rPr>
              <a:t>UTI (urinary tract infection)</a:t>
            </a:r>
          </a:p>
          <a:p>
            <a:endParaRPr lang="en-US" sz="1600"/>
          </a:p>
        </p:txBody>
      </p:sp>
      <p:sp>
        <p:nvSpPr>
          <p:cNvPr id="8" name="TextBox 7"/>
          <p:cNvSpPr txBox="1"/>
          <p:nvPr/>
        </p:nvSpPr>
        <p:spPr>
          <a:xfrm>
            <a:off x="457200" y="417195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hlinkClick r:id="rId3"/>
              </a:rPr>
              <a:t>https://www.cms.gov/Research-Statistics-Data-and-Systems/Statistics-Trends-and-Reports/Reports/downloads/costdriverstask2.pdf</a:t>
            </a:r>
            <a:endParaRPr lang="en-US" sz="1000"/>
          </a:p>
          <a:p>
            <a:endParaRPr lang="en-US" sz="14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9600" y="4818521"/>
            <a:ext cx="4114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rgbClr val="92D050"/>
                </a:solidFill>
              </a:rPr>
              <a:t>CONFIDENTIAL &amp; PROPRIETARY TO CURAVI HEALTH</a:t>
            </a:r>
          </a:p>
        </p:txBody>
      </p:sp>
    </p:spTree>
    <p:extLst>
      <p:ext uri="{BB962C8B-B14F-4D97-AF65-F5344CB8AC3E}">
        <p14:creationId xmlns:p14="http://schemas.microsoft.com/office/powerpoint/2010/main" val="4724961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85750"/>
            <a:ext cx="8229600" cy="857250"/>
          </a:xfrm>
        </p:spPr>
        <p:txBody>
          <a:bodyPr/>
          <a:lstStyle/>
          <a:p>
            <a:pPr algn="l"/>
            <a:r>
              <a:rPr lang="en-US">
                <a:solidFill>
                  <a:schemeClr val="tx1"/>
                </a:solidFill>
              </a:rPr>
              <a:t>CuraviSupport</a:t>
            </a:r>
            <a:r>
              <a:rPr lang="en-US" baseline="30000">
                <a:solidFill>
                  <a:schemeClr val="tx1"/>
                </a:solidFill>
              </a:rPr>
              <a:t>TM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047750"/>
            <a:ext cx="7086600" cy="352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65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65735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/>
              <a:t>Appendix for Train - the -Trainers</a:t>
            </a:r>
            <a:br>
              <a:rPr lang="en-US"/>
            </a:br>
            <a:br>
              <a:rPr lang="en-US"/>
            </a:br>
            <a:r>
              <a:rPr lang="en-US"/>
              <a:t>Potentially Avoidable Hospitalizations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49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28600" y="133350"/>
            <a:ext cx="8229600" cy="8572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>
                <a:solidFill>
                  <a:schemeClr val="accent6"/>
                </a:solidFill>
              </a:rPr>
              <a:t>When to Consult Curavi </a:t>
            </a:r>
          </a:p>
        </p:txBody>
      </p:sp>
      <p:sp>
        <p:nvSpPr>
          <p:cNvPr id="13359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4767263"/>
            <a:ext cx="2133600" cy="274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D469C24-214F-45DF-9331-EB4AAAC7CF61}" type="datetime1">
              <a:rPr lang="en-US" altLang="en-US" sz="1200" smtClean="0">
                <a:solidFill>
                  <a:srgbClr val="FEFEFE"/>
                </a:solidFill>
                <a:latin typeface="Calibri" pitchFamily="34" charset="0"/>
              </a:rPr>
              <a:t>12/4/2018</a:t>
            </a:fld>
            <a:endParaRPr lang="en-US" altLang="en-US" sz="1200">
              <a:solidFill>
                <a:srgbClr val="FEFEFE"/>
              </a:solidFill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381000" y="4767262"/>
            <a:ext cx="304800" cy="274637"/>
          </a:xfrm>
        </p:spPr>
        <p:txBody>
          <a:bodyPr/>
          <a:lstStyle/>
          <a:p>
            <a:fld id="{7EB2B1BF-D099-49BC-B60C-DAABC8344CC8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 descr="C:\Users\MeganKing\AppData\Local\Microsoft\Windows\INetCache\Content.Word\when_to_consult_ppt.jpg">
            <a:extLst>
              <a:ext uri="{FF2B5EF4-FFF2-40B4-BE49-F238E27FC236}">
                <a16:creationId xmlns:a16="http://schemas.microsoft.com/office/drawing/2014/main" id="{45A55740-2E00-46BF-B40E-F507AA26964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53" y="769049"/>
            <a:ext cx="7239000" cy="4143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69097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114799" y="3277827"/>
            <a:ext cx="4571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43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61458" y="3300654"/>
            <a:ext cx="152400" cy="86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04258" y="3228407"/>
            <a:ext cx="1219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Holidays, 8 am -  2 pm</a:t>
            </a:r>
          </a:p>
        </p:txBody>
      </p:sp>
      <p:pic>
        <p:nvPicPr>
          <p:cNvPr id="10" name="Picture 9" descr="C:\Users\MeganKing\AppData\Local\Microsoft\Windows\INetCache\Content.Word\managing_chart_ppt.jpg">
            <a:extLst>
              <a:ext uri="{FF2B5EF4-FFF2-40B4-BE49-F238E27FC236}">
                <a16:creationId xmlns:a16="http://schemas.microsoft.com/office/drawing/2014/main" id="{7EB66D09-C11E-4116-9702-0F445E713A0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7175"/>
            <a:ext cx="8153400" cy="4067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54654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6741"/>
            <a:ext cx="9525000" cy="857250"/>
          </a:xfrm>
        </p:spPr>
        <p:txBody>
          <a:bodyPr>
            <a:noAutofit/>
          </a:bodyPr>
          <a:lstStyle/>
          <a:p>
            <a:pPr algn="l"/>
            <a:r>
              <a:rPr lang="en-US" sz="2800"/>
              <a:t>Responsibilities of the Curavi Telemedicine Physicians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44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1053" y="1080849"/>
            <a:ext cx="8742947" cy="37548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/>
              <a:t>Triage the telemedicine consult within 20 minutes of consult being initiated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/>
              <a:t>Assess and diagnose the resident’s condition using: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000"/>
              <a:t>Information from the scanned medical records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000"/>
              <a:t>Verbal SBAR from the nurse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000"/>
              <a:t>Input from the resident/family 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/>
              <a:t>Provide verbal orders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/>
              <a:t>Document the consult in the CuraviEMR</a:t>
            </a:r>
            <a:r>
              <a:rPr lang="en-US" sz="2000" baseline="30000"/>
              <a:t>TM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/>
              <a:t>Fax the consult summary to the (to the Resident's Unit)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/>
              <a:t>Send the consult summary to Attending Physician and Nurse Practitioner via secure email link and fax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350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7691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2800"/>
              <a:t>Roles and Responsibilities of the Telepresenter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600" y="1114941"/>
            <a:ext cx="8610600" cy="3394075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/>
              <a:t>The clinician (RN/LPN) at the facility who participates in the telemedicine consult:</a:t>
            </a:r>
          </a:p>
          <a:p>
            <a:pPr marL="0" indent="0">
              <a:buNone/>
            </a:pPr>
            <a:endParaRPr lang="en-US" sz="2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Submits the consult request and scans documents (if necessary)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Prepares the resident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Prepares the room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Assists the Curavi Telemedicine Physician with the assessment and evaluation of the resident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Accepts and initiates verbal orders from the Curavi Telemedicine Physicians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Document in your facility charting system that resident received a </a:t>
            </a:r>
            <a:r>
              <a:rPr lang="en-US" dirty="0" err="1"/>
              <a:t>Curavicare</a:t>
            </a:r>
            <a:r>
              <a:rPr lang="en-US" dirty="0">
                <a:cs typeface="Times New Roman" panose="02020603050405020304" pitchFamily="18" charset="0"/>
              </a:rPr>
              <a:t>™ telemedicine consult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379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Prepare room &amp; resident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165" y="1276350"/>
            <a:ext cx="4038600" cy="3352800"/>
          </a:xfrm>
        </p:spPr>
        <p:txBody>
          <a:bodyPr vert="horz" lIns="91440" tIns="45720" rIns="91440" bIns="45720" rtlCol="0" anchor="t">
            <a:normAutofit fontScale="32500" lnSpcReduction="200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6200"/>
              <a:t>Set the cart close to the resident, at eye level and move the speaker close to the resident 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6200"/>
              <a:t>Place hearing aid, glasses/dentures on resident as available</a:t>
            </a:r>
          </a:p>
          <a:p>
            <a:pPr marL="514350" lvl="0" indent="-514350">
              <a:buFont typeface="+mj-lt"/>
              <a:buAutoNum type="arabicPeriod"/>
              <a:defRPr/>
            </a:pPr>
            <a:r>
              <a:rPr lang="en-US" sz="6200"/>
              <a:t>Turn on overhead and bed lighting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6200"/>
              <a:t>Ensure a quiet environment- Turn off the TV or radio if it is on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6200"/>
              <a:t>Ensure privacy and confidentiality by closing the door and drawing the curtain</a:t>
            </a:r>
          </a:p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52818"/>
            <a:ext cx="4038600" cy="3124200"/>
          </a:xfrm>
        </p:spPr>
        <p:txBody>
          <a:bodyPr>
            <a:normAutofit fontScale="32500" lnSpcReduction="20000"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5500"/>
              <a:t>Explain how telemedicine to the resident and/or family and that their personal information will be protected and kept private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5500"/>
              <a:t>Resident can be located in wheelchair or bed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5500"/>
              <a:t>Move the tray table to the side if it is in front of the resident  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5500"/>
              <a:t>Expose area to be examined, or ensure that clothing is loose</a:t>
            </a:r>
          </a:p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917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8442" y="20955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2800"/>
              <a:t>Congestive Heart Failure Exacerbation Signs/Symptoms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971550"/>
            <a:ext cx="8839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Frequent dry hacking or moist cough</a:t>
            </a:r>
          </a:p>
          <a:p>
            <a:pPr marL="285750" lvl="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Worsening shortness of breath with activity or shortness of breath at rest</a:t>
            </a:r>
          </a:p>
          <a:p>
            <a:pPr marL="285750" lvl="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Increased discomfort or swelling (edema) in the legs, feet, and ankles</a:t>
            </a:r>
          </a:p>
          <a:p>
            <a:pPr marL="285750" lvl="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Lung sounds – new or worsening rales </a:t>
            </a:r>
          </a:p>
          <a:p>
            <a:pPr marL="285750" lvl="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Sudden weight gain of more than 2-3lbs in a 24 hr. period, 5 lbs. in a week</a:t>
            </a:r>
          </a:p>
          <a:p>
            <a:pPr marL="285750" lvl="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Discomfort or swelling in the abdomen</a:t>
            </a:r>
          </a:p>
          <a:p>
            <a:pPr marL="285750" lvl="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Trouble sleeping, cannot lie flat</a:t>
            </a:r>
          </a:p>
          <a:p>
            <a:pPr marL="285750" lvl="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New or worsening dizziness, confusion, sadness, depression, or fatigue</a:t>
            </a:r>
          </a:p>
          <a:p>
            <a:pPr marL="285750" lvl="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Loss of appetite</a:t>
            </a:r>
          </a:p>
          <a:p>
            <a:pPr marL="285750" lvl="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Fall</a:t>
            </a:r>
          </a:p>
          <a:p>
            <a:pPr marL="285750" lvl="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BNP&gt;300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4319410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>
                <a:solidFill>
                  <a:schemeClr val="accent4"/>
                </a:solidFill>
                <a:hlinkClick r:id="rId3"/>
              </a:rPr>
              <a:t>http://www.heart.org/idc/groups/heart-public/@wcm/@hcm/documents/downloadable/ucm_477328.pdf</a:t>
            </a:r>
            <a:r>
              <a:rPr lang="en-US" sz="1400">
                <a:solidFill>
                  <a:schemeClr val="accent4"/>
                </a:solidFill>
              </a:rPr>
              <a:t>) </a:t>
            </a:r>
            <a:r>
              <a:rPr lang="en-US"/>
              <a:t> 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576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916" y="243076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2800"/>
              <a:t>Pneumonia Signs/Symptoms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00326"/>
            <a:ext cx="7772400" cy="3276600"/>
          </a:xfrm>
        </p:spPr>
        <p:txBody>
          <a:bodyPr>
            <a:normAutofit fontScale="32500" lnSpcReduction="20000"/>
          </a:bodyPr>
          <a:lstStyle/>
          <a:p>
            <a:r>
              <a:rPr lang="en-US" sz="5600"/>
              <a:t>Cough with phlegm </a:t>
            </a:r>
          </a:p>
          <a:p>
            <a:r>
              <a:rPr lang="en-US" sz="5600"/>
              <a:t>Chest pain when breathing or coughing,</a:t>
            </a:r>
          </a:p>
          <a:p>
            <a:r>
              <a:rPr lang="en-US" sz="5600"/>
              <a:t>Labored breathing or shortness of breath (RR&gt;24)</a:t>
            </a:r>
          </a:p>
          <a:p>
            <a:r>
              <a:rPr lang="en-US" sz="5600"/>
              <a:t>Blood Oxygen saturation level &lt; 92% on room air or on usual O2 settings in patients with chronic oxygen requirements.</a:t>
            </a:r>
          </a:p>
          <a:p>
            <a:pPr lvl="0"/>
            <a:r>
              <a:rPr lang="en-US" sz="5600"/>
              <a:t>Evidence of focal pulmonary consolidation including rales, rhonchi, decreased breathe sounds, or dullness to percussion </a:t>
            </a:r>
          </a:p>
          <a:p>
            <a:r>
              <a:rPr lang="en-US" sz="5600"/>
              <a:t>Coughing up phlegm</a:t>
            </a:r>
          </a:p>
          <a:p>
            <a:r>
              <a:rPr lang="en-US" sz="5600"/>
              <a:t>Fever, chills * older adults sometimes have lower than normal body temperature </a:t>
            </a:r>
          </a:p>
          <a:p>
            <a:r>
              <a:rPr lang="en-US" sz="5600"/>
              <a:t>Feels suddenly worse after a cold or flu </a:t>
            </a:r>
          </a:p>
          <a:p>
            <a:r>
              <a:rPr lang="en-US" sz="5600"/>
              <a:t>Nausea, vomiting, diarrhea </a:t>
            </a:r>
          </a:p>
          <a:p>
            <a:r>
              <a:rPr lang="en-US" sz="5600"/>
              <a:t>Confusion, delirium </a:t>
            </a:r>
          </a:p>
          <a:p>
            <a:endParaRPr lang="en-US" sz="6000"/>
          </a:p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4466417"/>
            <a:ext cx="6629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4"/>
                </a:solidFill>
              </a:rPr>
              <a:t>http://www.nhlbi.nih.gov/health/health-topics/topics/pnu/signs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195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04800" y="20458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2800">
                <a:latin typeface="+mn-lt"/>
              </a:rPr>
              <a:t>COPD/Asthma Exacerbation Signs/Symptoms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21105" y="1231107"/>
            <a:ext cx="7503695" cy="3810000"/>
          </a:xfrm>
        </p:spPr>
        <p:txBody>
          <a:bodyPr>
            <a:normAutofit/>
          </a:bodyPr>
          <a:lstStyle/>
          <a:p>
            <a:r>
              <a:rPr lang="en-US" sz="1900"/>
              <a:t>Sudden or sustained worsening of dyspnea</a:t>
            </a:r>
          </a:p>
          <a:p>
            <a:r>
              <a:rPr lang="en-US" sz="1900"/>
              <a:t>O2sat 92% or less on RA, RR &gt;24</a:t>
            </a:r>
          </a:p>
          <a:p>
            <a:r>
              <a:rPr lang="en-US" sz="1900"/>
              <a:t>Wheezing</a:t>
            </a:r>
          </a:p>
          <a:p>
            <a:r>
              <a:rPr lang="en-US" sz="1900"/>
              <a:t>Cough, or sputum production, or change in viscosity, color, volume</a:t>
            </a:r>
          </a:p>
          <a:p>
            <a:r>
              <a:rPr lang="en-US" sz="1900"/>
              <a:t>Increased use of maintenance medications </a:t>
            </a:r>
          </a:p>
          <a:p>
            <a:r>
              <a:rPr lang="en-US" sz="1900"/>
              <a:t>Elevated temp and pulse rates, drop in BP &amp; and change in mental status in critically ill individuals 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23900" y="4428709"/>
            <a:ext cx="7696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4"/>
                </a:solidFill>
              </a:rPr>
              <a:t>http://rnao.ca/sites/rnao-ca/files/Nursing_Care_of_Dyspnea_-The_6th_Vital_Sign_in_Individuals_with_Chronic_Obstructive_Pulmonary_Disease.pdf </a:t>
            </a:r>
          </a:p>
          <a:p>
            <a:endParaRPr lang="en-US" sz="14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71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solidFill>
                  <a:schemeClr val="accent6"/>
                </a:solidFill>
              </a:rPr>
              <a:t>What is ACOC?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76400" y="1428750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An acute change of condition (ACOC) is a sudden, clinically important deviation from a resident’s baseline in physical, cognitive, behavioral, or functional domains.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3673971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https://www.nhqualitycampaign.org/files/Acute_Change_in_Condition_Reference.pdf</a:t>
            </a:r>
          </a:p>
        </p:txBody>
      </p:sp>
    </p:spTree>
    <p:extLst>
      <p:ext uri="{BB962C8B-B14F-4D97-AF65-F5344CB8AC3E}">
        <p14:creationId xmlns:p14="http://schemas.microsoft.com/office/powerpoint/2010/main" val="36979483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/>
              <a:t>UTI Signs/Symptoms 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762000" y="1026497"/>
            <a:ext cx="8077200" cy="3470672"/>
          </a:xfrm>
        </p:spPr>
        <p:txBody>
          <a:bodyPr>
            <a:normAutofit/>
          </a:bodyPr>
          <a:lstStyle/>
          <a:p>
            <a:r>
              <a:rPr lang="en-US" sz="2000"/>
              <a:t>Change in mental status</a:t>
            </a:r>
          </a:p>
          <a:p>
            <a:r>
              <a:rPr lang="en-US" sz="2000"/>
              <a:t>Lower Abdominal pain</a:t>
            </a:r>
          </a:p>
          <a:p>
            <a:r>
              <a:rPr lang="en-US" sz="2000"/>
              <a:t>Shaky, weak, muscle aches</a:t>
            </a:r>
          </a:p>
          <a:p>
            <a:r>
              <a:rPr lang="en-US" sz="2000"/>
              <a:t>Urine may look cloudy, bloody or foul smelling</a:t>
            </a:r>
          </a:p>
          <a:p>
            <a:r>
              <a:rPr lang="en-US" sz="2000"/>
              <a:t>Fever not attributed to any other cause</a:t>
            </a:r>
          </a:p>
          <a:p>
            <a:r>
              <a:rPr lang="en-US" sz="2000"/>
              <a:t>Peripheral WBC count &gt;14000.</a:t>
            </a:r>
          </a:p>
          <a:p>
            <a:pPr lvl="0"/>
            <a:r>
              <a:rPr lang="en-US" sz="2000"/>
              <a:t>Dysuria, new or increased urinary frequency, new or increased urinary incontinence, gross hematuria, or acute costovertebral angle pain or tenderness </a:t>
            </a:r>
          </a:p>
          <a:p>
            <a:pPr lvl="0"/>
            <a:r>
              <a:rPr lang="en-US" sz="2000"/>
              <a:t>Fall</a:t>
            </a:r>
          </a:p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62000" y="4497169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4"/>
                </a:solidFill>
              </a:rPr>
              <a:t>https://www.niddk.nih.gov/health-information/health-topics/urologic-disease/urinary-tract-infections-in-adults/Pages/facts.aspx#signs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940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209550"/>
            <a:ext cx="8686801" cy="857250"/>
          </a:xfrm>
        </p:spPr>
        <p:txBody>
          <a:bodyPr>
            <a:normAutofit fontScale="90000"/>
          </a:bodyPr>
          <a:lstStyle/>
          <a:p>
            <a:pPr lvl="0" algn="l"/>
            <a:br>
              <a:rPr lang="en-US"/>
            </a:br>
            <a:r>
              <a:rPr lang="en-US" sz="2800"/>
              <a:t>Dehydration / Acute Kidney Injury</a:t>
            </a:r>
            <a:br>
              <a:rPr lang="en-US" sz="3200"/>
            </a:b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3400" y="1200150"/>
            <a:ext cx="8229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/>
              <a:t>Reduced urine output in 24 hours or reduced oral intake by approximately 25% or more of average intake for 3 consecutive days</a:t>
            </a:r>
          </a:p>
          <a:p>
            <a:pPr marL="285750" lvl="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/>
              <a:t>New onset of Systolic BP &lt; 100 mm Hg (Lying, sitting or standing)</a:t>
            </a:r>
          </a:p>
          <a:p>
            <a:pPr marL="285750" lvl="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/>
              <a:t>20% increase in Blood Urea nitrogen (e.g.  from 20 to 24) OR 20% increase in Serum Creatinine (e.g. from 1.0 to 1.2)</a:t>
            </a:r>
          </a:p>
          <a:p>
            <a:pPr marL="285750" lvl="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/>
              <a:t>Sodium &gt; 145 or &lt; 135</a:t>
            </a:r>
          </a:p>
          <a:p>
            <a:pPr marL="285750" lvl="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/>
              <a:t>Orthostatic drop in systolic BP of 20 mmHg or more going from supine to sitting or standing</a:t>
            </a:r>
          </a:p>
          <a:p>
            <a:pPr marL="285750" lvl="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/>
              <a:t>Fall</a:t>
            </a:r>
          </a:p>
          <a:p>
            <a:pPr marL="285750" lvl="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/>
              <a:t>Change in mental status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91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24934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2800"/>
              <a:t>Skin Ulcers / Surgical Wound Infection / Cellulitis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1111605"/>
            <a:ext cx="79248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/>
              <a:t>New onset of painful, warm, reddened, and/or swollen/indurated area of skin</a:t>
            </a:r>
          </a:p>
          <a:p>
            <a:pPr lvl="0">
              <a:buClr>
                <a:schemeClr val="accent1"/>
              </a:buClr>
            </a:pPr>
            <a:endParaRPr lang="en-US" sz="200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/>
              <a:t>If associated with a skin ulcer or wound there is change of condition with signs of infection such as purulence, exudate, fever, new onset of pain, and/or induration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/>
              <a:t>Fever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/>
              <a:t>Drainage from surgical site, reddened, and/or swollen incisional area</a:t>
            </a:r>
          </a:p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38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889A6E4-F2C5-4608-BA8D-85141270A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766683"/>
            <a:ext cx="6070188" cy="27639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7CAE38-FF8C-45B9-8757-5F41DB140285}"/>
              </a:ext>
            </a:extLst>
          </p:cNvPr>
          <p:cNvSpPr txBox="1"/>
          <p:nvPr/>
        </p:nvSpPr>
        <p:spPr>
          <a:xfrm>
            <a:off x="3833081" y="2342525"/>
            <a:ext cx="360204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7F0E0B-60EB-4159-ADE4-74D1E073DB0D}"/>
              </a:ext>
            </a:extLst>
          </p:cNvPr>
          <p:cNvSpPr txBox="1"/>
          <p:nvPr/>
        </p:nvSpPr>
        <p:spPr>
          <a:xfrm>
            <a:off x="1948721" y="3732551"/>
            <a:ext cx="5276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Be prepared with the following information:</a:t>
            </a:r>
          </a:p>
          <a:p>
            <a:pPr algn="ctr"/>
            <a:r>
              <a:rPr lang="en-US" sz="1200" b="1" dirty="0">
                <a:latin typeface="+mj-lt"/>
              </a:rPr>
              <a:t>Facility name, Unit </a:t>
            </a:r>
          </a:p>
          <a:p>
            <a:pPr algn="ctr"/>
            <a:r>
              <a:rPr lang="en-US" sz="1200" b="1" dirty="0">
                <a:latin typeface="+mj-lt"/>
              </a:rPr>
              <a:t>Resident Name, DOB</a:t>
            </a:r>
          </a:p>
          <a:p>
            <a:pPr algn="ctr"/>
            <a:r>
              <a:rPr lang="en-US" sz="1200" b="1" dirty="0">
                <a:latin typeface="+mj-lt"/>
              </a:rPr>
              <a:t>Attending MD</a:t>
            </a:r>
          </a:p>
          <a:p>
            <a:pPr algn="ctr"/>
            <a:r>
              <a:rPr lang="en-US" sz="1200" b="1" dirty="0">
                <a:latin typeface="+mj-lt"/>
              </a:rPr>
              <a:t>Situation, Vitals (if applicable)</a:t>
            </a:r>
          </a:p>
          <a:p>
            <a:pPr algn="ctr"/>
            <a:r>
              <a:rPr lang="en-US" sz="1200" b="1" dirty="0">
                <a:latin typeface="+mj-lt"/>
              </a:rPr>
              <a:t>Not Mandatory: Gender, Code status</a:t>
            </a:r>
          </a:p>
        </p:txBody>
      </p:sp>
    </p:spTree>
    <p:extLst>
      <p:ext uri="{BB962C8B-B14F-4D97-AF65-F5344CB8AC3E}">
        <p14:creationId xmlns:p14="http://schemas.microsoft.com/office/powerpoint/2010/main" val="3529485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245DE8-7E46-2446-A217-448A7355B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67" y="788257"/>
            <a:ext cx="8603627" cy="4108208"/>
          </a:xfrm>
        </p:spPr>
        <p:txBody>
          <a:bodyPr>
            <a:noAutofit/>
          </a:bodyPr>
          <a:lstStyle/>
          <a:p>
            <a:pPr lvl="0"/>
            <a:r>
              <a:rPr lang="en-US" sz="1200"/>
              <a:t>Acute change in mental status/acute neurological change:</a:t>
            </a:r>
          </a:p>
          <a:p>
            <a:pPr lvl="1"/>
            <a:r>
              <a:rPr lang="en-US" sz="1200"/>
              <a:t>Main camera to assess general condition of the patient, mental status exam, neurological exam, and NIH Stroke Scale (NIHSS).</a:t>
            </a:r>
          </a:p>
          <a:p>
            <a:pPr lvl="1"/>
            <a:r>
              <a:rPr lang="en-US" sz="1200"/>
              <a:t>Exam camera to assess extraocular movement, pupillary exam, and nystagmus.</a:t>
            </a:r>
          </a:p>
          <a:p>
            <a:pPr lvl="0"/>
            <a:r>
              <a:rPr lang="en-US" sz="1200"/>
              <a:t>Bleeding: </a:t>
            </a:r>
          </a:p>
          <a:p>
            <a:pPr lvl="1"/>
            <a:r>
              <a:rPr lang="en-US" sz="1200"/>
              <a:t>Main camera to assess general condition of the patient.</a:t>
            </a:r>
          </a:p>
          <a:p>
            <a:pPr lvl="1"/>
            <a:r>
              <a:rPr lang="en-US" sz="1200"/>
              <a:t>Exam camera to assess for amount, location, age, and source of bleeding.</a:t>
            </a:r>
          </a:p>
          <a:p>
            <a:pPr lvl="0"/>
            <a:r>
              <a:rPr lang="en-US" sz="1200"/>
              <a:t>Cardiac conditions:</a:t>
            </a:r>
          </a:p>
          <a:p>
            <a:pPr lvl="1"/>
            <a:r>
              <a:rPr lang="en-US" sz="1200"/>
              <a:t>Stethoscope to assess heart and lung sounds.</a:t>
            </a:r>
          </a:p>
          <a:p>
            <a:pPr lvl="1"/>
            <a:r>
              <a:rPr lang="en-US" sz="1200"/>
              <a:t>Main camera to assess general condition and for cardiac distress.</a:t>
            </a:r>
          </a:p>
          <a:p>
            <a:pPr lvl="1"/>
            <a:r>
              <a:rPr lang="en-US" sz="1200"/>
              <a:t>Exam camera to assess for edema and jugular venous pressure (JVP).</a:t>
            </a:r>
          </a:p>
          <a:p>
            <a:pPr lvl="1"/>
            <a:r>
              <a:rPr lang="en-US" sz="1200"/>
              <a:t>EKG to assess for arrhythmia or ischemia.</a:t>
            </a:r>
          </a:p>
          <a:p>
            <a:pPr lvl="0"/>
            <a:r>
              <a:rPr lang="en-US" sz="1200"/>
              <a:t>Ear/nose/throat conditions:</a:t>
            </a:r>
          </a:p>
          <a:p>
            <a:pPr lvl="1"/>
            <a:r>
              <a:rPr lang="en-US" sz="1200"/>
              <a:t>Otoscope and/or exam camera to assess for sinusitis, otitis media, externa, and pharyngitis.</a:t>
            </a:r>
          </a:p>
          <a:p>
            <a:pPr lvl="0"/>
            <a:r>
              <a:rPr lang="en-US" sz="1200"/>
              <a:t>Falls and gait impairment/musculoskeletal complaints:</a:t>
            </a:r>
          </a:p>
          <a:p>
            <a:pPr lvl="1"/>
            <a:r>
              <a:rPr lang="en-US" sz="1200"/>
              <a:t>Main camera to assess general condition, limbs, gait, and neurological exam.</a:t>
            </a:r>
          </a:p>
          <a:p>
            <a:pPr lvl="1"/>
            <a:r>
              <a:rPr lang="en-US" sz="1200"/>
              <a:t>Exam camera to assess for injuries, lacerations, and swollen joints.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042D7-A833-9B4D-B215-90A607015D55}"/>
              </a:ext>
            </a:extLst>
          </p:cNvPr>
          <p:cNvSpPr txBox="1"/>
          <p:nvPr/>
        </p:nvSpPr>
        <p:spPr>
          <a:xfrm>
            <a:off x="0" y="293528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D05523"/>
                </a:solidFill>
              </a:rPr>
              <a:t>     </a:t>
            </a:r>
            <a:r>
              <a:rPr lang="en-US" sz="2600" b="1" dirty="0">
                <a:solidFill>
                  <a:srgbClr val="D05523"/>
                </a:solidFill>
              </a:rPr>
              <a:t>When to Convert from Telephonic to Telemedicine Consults</a:t>
            </a:r>
          </a:p>
        </p:txBody>
      </p:sp>
    </p:spTree>
    <p:extLst>
      <p:ext uri="{BB962C8B-B14F-4D97-AF65-F5344CB8AC3E}">
        <p14:creationId xmlns:p14="http://schemas.microsoft.com/office/powerpoint/2010/main" val="449567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511012-9AE7-0C4D-8C40-4F628A972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29" y="581586"/>
            <a:ext cx="8955741" cy="4752414"/>
          </a:xfrm>
        </p:spPr>
        <p:txBody>
          <a:bodyPr>
            <a:noAutofit/>
          </a:bodyPr>
          <a:lstStyle/>
          <a:p>
            <a:pPr lvl="0"/>
            <a:r>
              <a:rPr lang="en-US" sz="1100" dirty="0"/>
              <a:t>Fever:</a:t>
            </a:r>
          </a:p>
          <a:p>
            <a:pPr lvl="1"/>
            <a:r>
              <a:rPr lang="en-US" sz="1100" dirty="0"/>
              <a:t>Main camera to assess general condition.</a:t>
            </a:r>
          </a:p>
          <a:p>
            <a:pPr lvl="1"/>
            <a:r>
              <a:rPr lang="en-US" sz="1100" dirty="0"/>
              <a:t>Stethoscope to assess cardiac condition.</a:t>
            </a:r>
          </a:p>
          <a:p>
            <a:pPr lvl="1"/>
            <a:r>
              <a:rPr lang="en-US" sz="1100" dirty="0"/>
              <a:t>Stethoscope to assess pulmonary condition.</a:t>
            </a:r>
          </a:p>
          <a:p>
            <a:pPr lvl="1"/>
            <a:r>
              <a:rPr lang="en-US" sz="1100" dirty="0"/>
              <a:t>Exam camera to assess skin condition.</a:t>
            </a:r>
          </a:p>
          <a:p>
            <a:pPr lvl="0"/>
            <a:r>
              <a:rPr lang="en-US" sz="1100" dirty="0"/>
              <a:t>Gastrointestinal conditions:</a:t>
            </a:r>
          </a:p>
          <a:p>
            <a:pPr lvl="1"/>
            <a:r>
              <a:rPr lang="en-US" sz="1100" dirty="0"/>
              <a:t>Main camera to assess general condition, abdominal distress, rebound and/or guarding.</a:t>
            </a:r>
          </a:p>
          <a:p>
            <a:pPr lvl="1"/>
            <a:r>
              <a:rPr lang="en-US" sz="1100" dirty="0"/>
              <a:t>Exam camera to assess for jaundice and/or abdominal distention.</a:t>
            </a:r>
          </a:p>
          <a:p>
            <a:pPr lvl="1"/>
            <a:r>
              <a:rPr lang="en-US" sz="1100" dirty="0"/>
              <a:t>Stethoscope to assess for example abdominal sounds.</a:t>
            </a:r>
          </a:p>
          <a:p>
            <a:pPr lvl="0"/>
            <a:r>
              <a:rPr lang="en-US" sz="1100" dirty="0"/>
              <a:t>Pain management:</a:t>
            </a:r>
          </a:p>
          <a:p>
            <a:pPr lvl="1"/>
            <a:r>
              <a:rPr lang="en-US" sz="1100" dirty="0"/>
              <a:t>Main camera to assess general condition and pain assessment.</a:t>
            </a:r>
          </a:p>
          <a:p>
            <a:pPr lvl="1"/>
            <a:r>
              <a:rPr lang="en-US" sz="1100" dirty="0"/>
              <a:t>Exam camera to assess for any focal pain and or tenderness.</a:t>
            </a:r>
          </a:p>
          <a:p>
            <a:pPr lvl="0"/>
            <a:r>
              <a:rPr lang="en-US" sz="1100" dirty="0"/>
              <a:t>Pulmonary conditions:</a:t>
            </a:r>
          </a:p>
          <a:p>
            <a:pPr lvl="1"/>
            <a:r>
              <a:rPr lang="en-US" sz="1100" dirty="0"/>
              <a:t>Stethoscope to assess lung and heart sounds.</a:t>
            </a:r>
          </a:p>
          <a:p>
            <a:pPr lvl="1"/>
            <a:r>
              <a:rPr lang="en-US" sz="1100" dirty="0"/>
              <a:t>Main camera to assess general condition and respiratory distress.</a:t>
            </a:r>
          </a:p>
          <a:p>
            <a:pPr lvl="0"/>
            <a:r>
              <a:rPr lang="en-US" sz="1100" dirty="0"/>
              <a:t>Renal and electrolyte abnormalities:</a:t>
            </a:r>
          </a:p>
          <a:p>
            <a:pPr lvl="1"/>
            <a:r>
              <a:rPr lang="en-US" sz="1100" dirty="0"/>
              <a:t>Main camera to assess general condition.</a:t>
            </a:r>
          </a:p>
          <a:p>
            <a:pPr lvl="1"/>
            <a:r>
              <a:rPr lang="en-US" sz="1100" dirty="0"/>
              <a:t>Exam camera to assess for edema, skin turgor, and JVP.</a:t>
            </a:r>
          </a:p>
          <a:p>
            <a:pPr lvl="1"/>
            <a:r>
              <a:rPr lang="en-US" sz="1100" dirty="0"/>
              <a:t>EKG to assess for arrhythmia.</a:t>
            </a:r>
          </a:p>
          <a:p>
            <a:pPr lvl="0"/>
            <a:r>
              <a:rPr lang="en-US" sz="1100" dirty="0"/>
              <a:t>Skin conditions/wound care:</a:t>
            </a:r>
          </a:p>
          <a:p>
            <a:pPr lvl="1"/>
            <a:r>
              <a:rPr lang="en-US" sz="1100" dirty="0"/>
              <a:t>Main camera to assess general condition.</a:t>
            </a:r>
          </a:p>
          <a:p>
            <a:pPr lvl="1"/>
            <a:r>
              <a:rPr lang="en-US" sz="1200" dirty="0"/>
              <a:t>Exam camera to assess for example lower extremity edema, rash, wound infection, and cellulitis.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61AFC4-37A9-3448-9EB2-C4CAEA524810}"/>
              </a:ext>
            </a:extLst>
          </p:cNvPr>
          <p:cNvSpPr txBox="1"/>
          <p:nvPr/>
        </p:nvSpPr>
        <p:spPr>
          <a:xfrm>
            <a:off x="-46723" y="244319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D05523"/>
                </a:solidFill>
              </a:rPr>
              <a:t>    </a:t>
            </a:r>
            <a:r>
              <a:rPr lang="en-US" sz="2600" b="1" dirty="0">
                <a:solidFill>
                  <a:srgbClr val="D05523"/>
                </a:solidFill>
              </a:rPr>
              <a:t>When to Convert from Telephonic to Telemedicine Consults</a:t>
            </a:r>
          </a:p>
        </p:txBody>
      </p:sp>
    </p:spTree>
    <p:extLst>
      <p:ext uri="{BB962C8B-B14F-4D97-AF65-F5344CB8AC3E}">
        <p14:creationId xmlns:p14="http://schemas.microsoft.com/office/powerpoint/2010/main" val="751383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itle 1"/>
          <p:cNvSpPr>
            <a:spLocks noGrp="1"/>
          </p:cNvSpPr>
          <p:nvPr>
            <p:ph type="title" idx="4294967295"/>
          </p:nvPr>
        </p:nvSpPr>
        <p:spPr>
          <a:xfrm>
            <a:off x="-584200" y="392854"/>
            <a:ext cx="3659188" cy="5842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/>
              <a:t>CuraviCart</a:t>
            </a:r>
            <a:r>
              <a:rPr lang="en-US" altLang="en-US" sz="2800" baseline="30000"/>
              <a:t>TM</a:t>
            </a:r>
          </a:p>
        </p:txBody>
      </p:sp>
      <p:sp>
        <p:nvSpPr>
          <p:cNvPr id="20496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4767263"/>
            <a:ext cx="2133600" cy="274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D356FA5E-1326-49D9-A2B4-5CAC49B87619}" type="datetime1">
              <a:rPr lang="en-US" altLang="en-US" sz="1200" smtClean="0">
                <a:solidFill>
                  <a:srgbClr val="FEFEFE"/>
                </a:solidFill>
                <a:latin typeface="Calibri" pitchFamily="34" charset="0"/>
              </a:rPr>
              <a:t>12/4/2018</a:t>
            </a:fld>
            <a:endParaRPr lang="en-US" altLang="en-US" sz="1200">
              <a:solidFill>
                <a:srgbClr val="FEFEFE"/>
              </a:solidFill>
              <a:latin typeface="Calibri" pitchFamily="34" charset="0"/>
            </a:endParaRPr>
          </a:p>
        </p:txBody>
      </p:sp>
      <p:sp>
        <p:nvSpPr>
          <p:cNvPr id="20487" name="TextBox 6"/>
          <p:cNvSpPr txBox="1">
            <a:spLocks noChangeArrowheads="1"/>
          </p:cNvSpPr>
          <p:nvPr/>
        </p:nvSpPr>
        <p:spPr bwMode="auto">
          <a:xfrm>
            <a:off x="6545580" y="630019"/>
            <a:ext cx="25984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chemeClr val="tx1"/>
                </a:solidFill>
                <a:latin typeface="Calibri" pitchFamily="34" charset="0"/>
              </a:rPr>
              <a:t>Pan tilt zoom camera Remote in drawer</a:t>
            </a:r>
          </a:p>
        </p:txBody>
      </p:sp>
      <p:sp>
        <p:nvSpPr>
          <p:cNvPr id="20491" name="TextBox 12"/>
          <p:cNvSpPr txBox="1">
            <a:spLocks noChangeArrowheads="1"/>
          </p:cNvSpPr>
          <p:nvPr/>
        </p:nvSpPr>
        <p:spPr bwMode="auto">
          <a:xfrm>
            <a:off x="5334000" y="3638550"/>
            <a:ext cx="329564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chemeClr val="tx1"/>
                </a:solidFill>
                <a:latin typeface="Calibri" pitchFamily="34" charset="0"/>
              </a:rPr>
              <a:t>Stethoscope, Otoscope, wound camera alcohol wipes, order sheets and directions </a:t>
            </a:r>
          </a:p>
        </p:txBody>
      </p:sp>
      <p:sp>
        <p:nvSpPr>
          <p:cNvPr id="30" name="TextBox 12"/>
          <p:cNvSpPr txBox="1">
            <a:spLocks noChangeArrowheads="1"/>
          </p:cNvSpPr>
          <p:nvPr/>
        </p:nvSpPr>
        <p:spPr bwMode="auto">
          <a:xfrm>
            <a:off x="742952" y="1463248"/>
            <a:ext cx="22209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262627"/>
                </a:solidFill>
                <a:latin typeface="Calibri" pitchFamily="34" charset="0"/>
              </a:rPr>
              <a:t>Quick</a:t>
            </a:r>
            <a:r>
              <a:rPr lang="en-US" altLang="en-US" sz="1800" b="1">
                <a:solidFill>
                  <a:schemeClr val="tx1"/>
                </a:solidFill>
                <a:latin typeface="Calibri" pitchFamily="34" charset="0"/>
              </a:rPr>
              <a:t> directions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2B1BF-D099-49BC-B60C-DAABC8344CC8}" type="slidenum">
              <a:rPr lang="en-US" smtClean="0"/>
              <a:t>9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392854"/>
            <a:ext cx="1727458" cy="4726516"/>
          </a:xfrm>
          <a:prstGeom prst="rect">
            <a:avLst/>
          </a:prstGeom>
        </p:spPr>
      </p:pic>
      <p:sp>
        <p:nvSpPr>
          <p:cNvPr id="31" name="Bent Arrow 30"/>
          <p:cNvSpPr/>
          <p:nvPr/>
        </p:nvSpPr>
        <p:spPr>
          <a:xfrm flipV="1">
            <a:off x="2209800" y="1809750"/>
            <a:ext cx="1120776" cy="490538"/>
          </a:xfrm>
          <a:prstGeom prst="bentArrow">
            <a:avLst>
              <a:gd name="adj1" fmla="val 25000"/>
              <a:gd name="adj2" fmla="val 2592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Bent Arrow 2"/>
          <p:cNvSpPr/>
          <p:nvPr/>
        </p:nvSpPr>
        <p:spPr>
          <a:xfrm flipH="1">
            <a:off x="4599783" y="566737"/>
            <a:ext cx="1849438" cy="490538"/>
          </a:xfrm>
          <a:prstGeom prst="bentArrow">
            <a:avLst>
              <a:gd name="adj1" fmla="val 25000"/>
              <a:gd name="adj2" fmla="val 2592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Bent Arrow 28"/>
          <p:cNvSpPr/>
          <p:nvPr/>
        </p:nvSpPr>
        <p:spPr>
          <a:xfrm flipH="1">
            <a:off x="4953000" y="3028950"/>
            <a:ext cx="1752600" cy="574908"/>
          </a:xfrm>
          <a:prstGeom prst="bentArrow">
            <a:avLst>
              <a:gd name="adj1" fmla="val 16539"/>
              <a:gd name="adj2" fmla="val 2592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066800" y="2800350"/>
            <a:ext cx="207644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chemeClr val="tx1"/>
                </a:solidFill>
                <a:latin typeface="Calibri"/>
                <a:cs typeface="Calibri"/>
              </a:rPr>
              <a:t>Plug in power cord to keep the battery charged after use.</a:t>
            </a:r>
            <a:endParaRPr lang="en-US" altLang="en-US" sz="1800" b="1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4" name="Bent Arrow 13"/>
          <p:cNvSpPr/>
          <p:nvPr/>
        </p:nvSpPr>
        <p:spPr>
          <a:xfrm flipV="1">
            <a:off x="2514600" y="3790950"/>
            <a:ext cx="1120776" cy="490538"/>
          </a:xfrm>
          <a:prstGeom prst="bentArrow">
            <a:avLst>
              <a:gd name="adj1" fmla="val 25000"/>
              <a:gd name="adj2" fmla="val 2592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6172200" y="2266950"/>
            <a:ext cx="25984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chemeClr val="tx1"/>
                </a:solidFill>
                <a:latin typeface="Calibri" pitchFamily="34" charset="0"/>
              </a:rPr>
              <a:t>Scanner on the back of the cart</a:t>
            </a:r>
          </a:p>
        </p:txBody>
      </p:sp>
      <p:sp>
        <p:nvSpPr>
          <p:cNvPr id="16" name="Bent Arrow 15"/>
          <p:cNvSpPr/>
          <p:nvPr/>
        </p:nvSpPr>
        <p:spPr>
          <a:xfrm flipH="1">
            <a:off x="5486400" y="1885950"/>
            <a:ext cx="1849438" cy="381000"/>
          </a:xfrm>
          <a:prstGeom prst="bentArrow">
            <a:avLst>
              <a:gd name="adj1" fmla="val 25000"/>
              <a:gd name="adj2" fmla="val 2592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Bent Arrow 16"/>
          <p:cNvSpPr/>
          <p:nvPr/>
        </p:nvSpPr>
        <p:spPr>
          <a:xfrm flipV="1">
            <a:off x="2317383" y="990097"/>
            <a:ext cx="1120776" cy="490538"/>
          </a:xfrm>
          <a:prstGeom prst="bentArrow">
            <a:avLst>
              <a:gd name="adj1" fmla="val 25000"/>
              <a:gd name="adj2" fmla="val 2592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847999" y="907018"/>
            <a:ext cx="22209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262627"/>
                </a:solidFill>
                <a:latin typeface="Calibri" pitchFamily="34" charset="0"/>
              </a:rPr>
              <a:t>EKG</a:t>
            </a:r>
            <a:endParaRPr lang="en-US" altLang="en-US" sz="1800" b="1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3138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4D4D4F"/>
      </a:dk1>
      <a:lt1>
        <a:sysClr val="window" lastClr="FFFFFF"/>
      </a:lt1>
      <a:dk2>
        <a:srgbClr val="8A8C8E"/>
      </a:dk2>
      <a:lt2>
        <a:srgbClr val="DCDDDE"/>
      </a:lt2>
      <a:accent1>
        <a:srgbClr val="96C93D"/>
      </a:accent1>
      <a:accent2>
        <a:srgbClr val="CAE3AC"/>
      </a:accent2>
      <a:accent3>
        <a:srgbClr val="A8D164"/>
      </a:accent3>
      <a:accent4>
        <a:srgbClr val="038A96"/>
      </a:accent4>
      <a:accent5>
        <a:srgbClr val="F3C317"/>
      </a:accent5>
      <a:accent6>
        <a:srgbClr val="D66027"/>
      </a:accent6>
      <a:hlink>
        <a:srgbClr val="038A96"/>
      </a:hlink>
      <a:folHlink>
        <a:srgbClr val="038A96"/>
      </a:folHlink>
    </a:clrScheme>
    <a:fontScheme name="Gotham Curavi">
      <a:majorFont>
        <a:latin typeface="Gotham Book"/>
        <a:ea typeface=""/>
        <a:cs typeface=""/>
      </a:majorFont>
      <a:minorFont>
        <a:latin typeface="Gotham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356ea9b-4626-46e5-a55e-09b7a6a220f4">MZ3WCPM7RKYV-1028553800-7291</_dlc_DocId>
    <_dlc_DocIdUrl xmlns="2356ea9b-4626-46e5-a55e-09b7a6a220f4">
      <Url>https://curavihealth.sharepoint.com/ops/_layouts/15/DocIdRedir.aspx?ID=MZ3WCPM7RKYV-1028553800-7291</Url>
      <Description>MZ3WCPM7RKYV-1028553800-7291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Curavi Presentation" ma:contentTypeID="0x0101006B42E0F413729A4799EEFAE2D46FF53E003445CD5A9097F24280540A0E98A7DAE3" ma:contentTypeVersion="3" ma:contentTypeDescription="" ma:contentTypeScope="" ma:versionID="dc47636e4e74f170ac98e9fcb5bab729">
  <xsd:schema xmlns:xsd="http://www.w3.org/2001/XMLSchema" xmlns:xs="http://www.w3.org/2001/XMLSchema" xmlns:p="http://schemas.microsoft.com/office/2006/metadata/properties" xmlns:ns2="2356ea9b-4626-46e5-a55e-09b7a6a220f4" targetNamespace="http://schemas.microsoft.com/office/2006/metadata/properties" ma:root="true" ma:fieldsID="7a52a91cb454b022314a95de219e72d1" ns2:_="">
    <xsd:import namespace="2356ea9b-4626-46e5-a55e-09b7a6a220f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56ea9b-4626-46e5-a55e-09b7a6a220f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B056AE-5ED8-46BC-A700-0288F1EF9393}">
  <ds:schemaRefs>
    <ds:schemaRef ds:uri="http://purl.org/dc/elements/1.1/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2356ea9b-4626-46e5-a55e-09b7a6a220f4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F8DE41C-FDF9-4370-8909-3B9B679B83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56ea9b-4626-46e5-a55e-09b7a6a220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923D259-BA1D-4594-9024-0DE70118056E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38E1D08F-0BD1-436B-A34B-AF2BA3990F1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11539</TotalTime>
  <Words>3169</Words>
  <Application>Microsoft Office PowerPoint</Application>
  <PresentationFormat>On-screen Show (16:9)</PresentationFormat>
  <Paragraphs>445</Paragraphs>
  <Slides>52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Arial</vt:lpstr>
      <vt:lpstr>Calibri</vt:lpstr>
      <vt:lpstr>Gotham Book</vt:lpstr>
      <vt:lpstr>Gotham Light</vt:lpstr>
      <vt:lpstr>Times New Roman</vt:lpstr>
      <vt:lpstr>Wingdings</vt:lpstr>
      <vt:lpstr>Wingdings 2</vt:lpstr>
      <vt:lpstr>Office Theme</vt:lpstr>
      <vt:lpstr>  Telepresenter Training:  Telephonic first workflow Curavi Telemedicine Consults    </vt:lpstr>
      <vt:lpstr>The Value of Telemedicine</vt:lpstr>
      <vt:lpstr>Communicating Changes of Condition</vt:lpstr>
      <vt:lpstr>Potentially Avoidable Hospitalizations – What is the complete list? </vt:lpstr>
      <vt:lpstr>What is ACOC?</vt:lpstr>
      <vt:lpstr>PowerPoint Presentation</vt:lpstr>
      <vt:lpstr>PowerPoint Presentation</vt:lpstr>
      <vt:lpstr>PowerPoint Presentation</vt:lpstr>
      <vt:lpstr>CuraviCartTM</vt:lpstr>
      <vt:lpstr>PowerPoint Presentation</vt:lpstr>
      <vt:lpstr>Main Camera</vt:lpstr>
      <vt:lpstr>PowerPoint Presentation</vt:lpstr>
      <vt:lpstr>How to Use the Exam Camera </vt:lpstr>
      <vt:lpstr>How to use the Otoscope </vt:lpstr>
      <vt:lpstr>How to Change Otoscope Batteries</vt:lpstr>
      <vt:lpstr>How to Use the Stethoscope </vt:lpstr>
      <vt:lpstr>How to use the stethoscope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Video/Stethoscope Troubles During Consult?</vt:lpstr>
      <vt:lpstr>Technical Support</vt:lpstr>
      <vt:lpstr>CuraviSupportTM</vt:lpstr>
      <vt:lpstr>Appendix for Train - the -Trainers  Potentially Avoidable Hospitalizations</vt:lpstr>
      <vt:lpstr>When to Consult Curavi </vt:lpstr>
      <vt:lpstr>PowerPoint Presentation</vt:lpstr>
      <vt:lpstr>Responsibilities of the Curavi Telemedicine Physicians</vt:lpstr>
      <vt:lpstr>Roles and Responsibilities of the Telepresenter  </vt:lpstr>
      <vt:lpstr>Prepare room &amp; resident</vt:lpstr>
      <vt:lpstr>Congestive Heart Failure Exacerbation Signs/Symptoms </vt:lpstr>
      <vt:lpstr>Pneumonia Signs/Symptoms </vt:lpstr>
      <vt:lpstr>COPD/Asthma Exacerbation Signs/Symptoms</vt:lpstr>
      <vt:lpstr>UTI Signs/Symptoms </vt:lpstr>
      <vt:lpstr> Dehydration / Acute Kidney Injury </vt:lpstr>
      <vt:lpstr>Skin Ulcers / Surgical Wound Infection / Cellulitis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Telepresenter Training:   Curavi Telemedicine Consults</dc:title>
  <dc:creator>Megan King</dc:creator>
  <cp:lastModifiedBy>Megan King</cp:lastModifiedBy>
  <cp:revision>48</cp:revision>
  <cp:lastPrinted>2018-12-05T18:15:41Z</cp:lastPrinted>
  <dcterms:modified xsi:type="dcterms:W3CDTF">2018-12-05T21:14:17Z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0x0101006B42E0F413729A4799EEFAE2D46FF53E003445CD5A9097F24280540A0E98A7DAE3</vt:lpwstr>
  </property>
  <property fmtid="{D5CDD505-2E9C-101B-9397-08002B2CF9AE}" pid="3" name="_dlc_DocIdItemGuid">
    <vt:lpwstr>48265eb9-b8f1-4d07-a009-f98edad752db</vt:lpwstr>
  </property>
  <property fmtid="{D5CDD505-2E9C-101B-9397-08002B2CF9AE}" pid="4" name="SharedWithUsers">
    <vt:lpwstr>11;#Chad Beadling;#153;#Kim Ward;#85;#Nick Kuhn;#18;#Steve M. Handler;#188;#Candace Willingham;#191;#Megan King;#154;#Alissa Meade;#497;#Bernadette Lappin</vt:lpwstr>
  </property>
</Properties>
</file>