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58"/>
  </p:notesMasterIdLst>
  <p:handoutMasterIdLst>
    <p:handoutMasterId r:id="rId59"/>
  </p:handoutMasterIdLst>
  <p:sldIdLst>
    <p:sldId id="256" r:id="rId6"/>
    <p:sldId id="505" r:id="rId7"/>
    <p:sldId id="483" r:id="rId8"/>
    <p:sldId id="460" r:id="rId9"/>
    <p:sldId id="449" r:id="rId10"/>
    <p:sldId id="445" r:id="rId11"/>
    <p:sldId id="469" r:id="rId12"/>
    <p:sldId id="447" r:id="rId13"/>
    <p:sldId id="448" r:id="rId14"/>
    <p:sldId id="474" r:id="rId15"/>
    <p:sldId id="480" r:id="rId16"/>
    <p:sldId id="351" r:id="rId17"/>
    <p:sldId id="479" r:id="rId18"/>
    <p:sldId id="393" r:id="rId19"/>
    <p:sldId id="390" r:id="rId20"/>
    <p:sldId id="431" r:id="rId21"/>
    <p:sldId id="330" r:id="rId22"/>
    <p:sldId id="484" r:id="rId23"/>
    <p:sldId id="506" r:id="rId24"/>
    <p:sldId id="525" r:id="rId25"/>
    <p:sldId id="521" r:id="rId26"/>
    <p:sldId id="526" r:id="rId27"/>
    <p:sldId id="523" r:id="rId28"/>
    <p:sldId id="527" r:id="rId29"/>
    <p:sldId id="468" r:id="rId30"/>
    <p:sldId id="499" r:id="rId31"/>
    <p:sldId id="509" r:id="rId32"/>
    <p:sldId id="510" r:id="rId33"/>
    <p:sldId id="511" r:id="rId34"/>
    <p:sldId id="512" r:id="rId35"/>
    <p:sldId id="513" r:id="rId36"/>
    <p:sldId id="532" r:id="rId37"/>
    <p:sldId id="533" r:id="rId38"/>
    <p:sldId id="534" r:id="rId39"/>
    <p:sldId id="517" r:id="rId40"/>
    <p:sldId id="520" r:id="rId41"/>
    <p:sldId id="524" r:id="rId42"/>
    <p:sldId id="535" r:id="rId43"/>
    <p:sldId id="529" r:id="rId44"/>
    <p:sldId id="413" r:id="rId45"/>
    <p:sldId id="478" r:id="rId46"/>
    <p:sldId id="504" r:id="rId47"/>
    <p:sldId id="419" r:id="rId48"/>
    <p:sldId id="530" r:id="rId49"/>
    <p:sldId id="531" r:id="rId50"/>
    <p:sldId id="486" r:id="rId51"/>
    <p:sldId id="487" r:id="rId52"/>
    <p:sldId id="488" r:id="rId53"/>
    <p:sldId id="489" r:id="rId54"/>
    <p:sldId id="490" r:id="rId55"/>
    <p:sldId id="491" r:id="rId56"/>
    <p:sldId id="492" r:id="rId5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6" userDrawn="1">
          <p15:clr>
            <a:srgbClr val="A4A3A4"/>
          </p15:clr>
        </p15:guide>
        <p15:guide id="2" pos="2172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Menke" initials="SM" lastIdx="2" clrIdx="0">
    <p:extLst>
      <p:ext uri="{19B8F6BF-5375-455C-9EA6-DF929625EA0E}">
        <p15:presenceInfo xmlns:p15="http://schemas.microsoft.com/office/powerpoint/2012/main" userId="S003000098CFEAE6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1" autoAdjust="0"/>
    <p:restoredTop sz="82705" autoAdjust="0"/>
  </p:normalViewPr>
  <p:slideViewPr>
    <p:cSldViewPr>
      <p:cViewPr varScale="1">
        <p:scale>
          <a:sx n="57" d="100"/>
          <a:sy n="57" d="100"/>
        </p:scale>
        <p:origin x="37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19"/>
    </p:cViewPr>
  </p:sorterViewPr>
  <p:notesViewPr>
    <p:cSldViewPr>
      <p:cViewPr varScale="1">
        <p:scale>
          <a:sx n="124" d="100"/>
          <a:sy n="124" d="100"/>
        </p:scale>
        <p:origin x="-4860" y="-96"/>
      </p:cViewPr>
      <p:guideLst>
        <p:guide orient="horz" pos="2656"/>
        <p:guide pos="2172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commentAuthors" Target="commentAuthors.xml"/><Relationship Id="rId65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9D3EE-8896-499C-AECB-ED0863225898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EC22A0-1330-4D92-A733-D1E7D76A89D4}">
      <dgm:prSet phldrT="[Text]" custT="1"/>
      <dgm:spPr/>
      <dgm:t>
        <a:bodyPr/>
        <a:lstStyle/>
        <a:p>
          <a:r>
            <a:rPr lang="en-US" sz="1400" dirty="0"/>
            <a:t> </a:t>
          </a:r>
          <a:r>
            <a:rPr lang="en-US" sz="1800" b="1">
              <a:solidFill>
                <a:schemeClr val="accent4"/>
              </a:solidFill>
            </a:rPr>
            <a:t>24 hour</a:t>
          </a:r>
          <a:r>
            <a:rPr lang="en-US" sz="1800" b="1" dirty="0">
              <a:solidFill>
                <a:schemeClr val="accent4"/>
              </a:solidFill>
            </a:rPr>
            <a:t>/7 days a week physician support</a:t>
          </a:r>
        </a:p>
      </dgm:t>
    </dgm:pt>
    <dgm:pt modelId="{E18FB3EA-D62F-4BDC-A495-41350DE67CF1}" type="parTrans" cxnId="{8B43EFE3-1D79-4420-8D85-F0B8EA515C04}">
      <dgm:prSet/>
      <dgm:spPr/>
      <dgm:t>
        <a:bodyPr/>
        <a:lstStyle/>
        <a:p>
          <a:endParaRPr lang="en-US"/>
        </a:p>
      </dgm:t>
    </dgm:pt>
    <dgm:pt modelId="{B62C93B3-D37F-4EF4-8F2D-65E9496A0AB6}" type="sibTrans" cxnId="{8B43EFE3-1D79-4420-8D85-F0B8EA515C04}">
      <dgm:prSet/>
      <dgm:spPr/>
      <dgm:t>
        <a:bodyPr/>
        <a:lstStyle/>
        <a:p>
          <a:endParaRPr lang="en-US"/>
        </a:p>
      </dgm:t>
    </dgm:pt>
    <dgm:pt modelId="{E8814EFA-1ED2-4D02-AF1C-69D1709184E8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accent4"/>
              </a:solidFill>
            </a:rPr>
            <a:t>Physician triage within 20 minutes of initiating a consult</a:t>
          </a:r>
        </a:p>
      </dgm:t>
    </dgm:pt>
    <dgm:pt modelId="{609B2AB3-5BFA-47E1-A06E-252ADA2F63E4}" type="parTrans" cxnId="{5FC5562C-72AA-40C1-889B-8D4D5A0CA954}">
      <dgm:prSet/>
      <dgm:spPr/>
      <dgm:t>
        <a:bodyPr/>
        <a:lstStyle/>
        <a:p>
          <a:endParaRPr lang="en-US"/>
        </a:p>
      </dgm:t>
    </dgm:pt>
    <dgm:pt modelId="{5E00CA3F-D81D-4D0A-8BB5-39BA19521569}" type="sibTrans" cxnId="{5FC5562C-72AA-40C1-889B-8D4D5A0CA954}">
      <dgm:prSet/>
      <dgm:spPr/>
      <dgm:t>
        <a:bodyPr/>
        <a:lstStyle/>
        <a:p>
          <a:endParaRPr lang="en-US"/>
        </a:p>
      </dgm:t>
    </dgm:pt>
    <dgm:pt modelId="{4042E5FA-2D97-4FD6-B262-D8AD022467C4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accent4"/>
              </a:solidFill>
            </a:rPr>
            <a:t>Allows the nurse, resident/family, and physician to see and hear each other during an assessment </a:t>
          </a:r>
        </a:p>
      </dgm:t>
    </dgm:pt>
    <dgm:pt modelId="{C85F4AE8-C4D0-4D1B-97ED-FD16733E95E6}" type="parTrans" cxnId="{F426905A-1EB8-4D80-A11C-18F76A9190FB}">
      <dgm:prSet/>
      <dgm:spPr/>
      <dgm:t>
        <a:bodyPr/>
        <a:lstStyle/>
        <a:p>
          <a:endParaRPr lang="en-US"/>
        </a:p>
      </dgm:t>
    </dgm:pt>
    <dgm:pt modelId="{F8C93259-014B-42BC-ACEF-A9101DDB5782}" type="sibTrans" cxnId="{F426905A-1EB8-4D80-A11C-18F76A9190FB}">
      <dgm:prSet/>
      <dgm:spPr/>
      <dgm:t>
        <a:bodyPr/>
        <a:lstStyle/>
        <a:p>
          <a:endParaRPr lang="en-US"/>
        </a:p>
      </dgm:t>
    </dgm:pt>
    <dgm:pt modelId="{F5D160B3-B57C-428D-AE20-E6B1964B15DD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4"/>
              </a:solidFill>
            </a:rPr>
            <a:t>Enhanced clinical assessments </a:t>
          </a:r>
        </a:p>
      </dgm:t>
    </dgm:pt>
    <dgm:pt modelId="{6FEBAE71-40C2-494A-9903-3CA902F9884E}" type="parTrans" cxnId="{F868CD57-D884-443F-9182-72394576CD72}">
      <dgm:prSet/>
      <dgm:spPr/>
      <dgm:t>
        <a:bodyPr/>
        <a:lstStyle/>
        <a:p>
          <a:endParaRPr lang="en-US"/>
        </a:p>
      </dgm:t>
    </dgm:pt>
    <dgm:pt modelId="{B950546A-F305-4F0E-8150-6D46D713C653}" type="sibTrans" cxnId="{F868CD57-D884-443F-9182-72394576CD72}">
      <dgm:prSet/>
      <dgm:spPr/>
      <dgm:t>
        <a:bodyPr/>
        <a:lstStyle/>
        <a:p>
          <a:endParaRPr lang="en-US"/>
        </a:p>
      </dgm:t>
    </dgm:pt>
    <dgm:pt modelId="{AF53EA85-4330-4C6C-8EA4-E3F286A0CBE6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6"/>
              </a:solidFill>
            </a:rPr>
            <a:t>Residents treated in place</a:t>
          </a:r>
        </a:p>
      </dgm:t>
    </dgm:pt>
    <dgm:pt modelId="{C693BEE5-4801-42A0-A07C-654E4DF1D375}" type="sibTrans" cxnId="{0C8E6231-DD76-42E7-A0BC-1FFDDDB88872}">
      <dgm:prSet/>
      <dgm:spPr/>
      <dgm:t>
        <a:bodyPr/>
        <a:lstStyle/>
        <a:p>
          <a:endParaRPr lang="en-US"/>
        </a:p>
      </dgm:t>
    </dgm:pt>
    <dgm:pt modelId="{5EAD65DB-9AE8-452A-A327-E042571E292B}" type="parTrans" cxnId="{0C8E6231-DD76-42E7-A0BC-1FFDDDB88872}">
      <dgm:prSet/>
      <dgm:spPr/>
      <dgm:t>
        <a:bodyPr/>
        <a:lstStyle/>
        <a:p>
          <a:endParaRPr lang="en-US"/>
        </a:p>
      </dgm:t>
    </dgm:pt>
    <dgm:pt modelId="{1F0CBACD-7822-4F93-B8B4-1ACA16983A35}" type="pres">
      <dgm:prSet presAssocID="{B4F9D3EE-8896-499C-AECB-ED0863225898}" presName="Name0" presStyleCnt="0">
        <dgm:presLayoutVars>
          <dgm:chMax val="7"/>
          <dgm:chPref val="5"/>
        </dgm:presLayoutVars>
      </dgm:prSet>
      <dgm:spPr/>
    </dgm:pt>
    <dgm:pt modelId="{E811F28A-F8DB-433D-9EEA-158F737EE156}" type="pres">
      <dgm:prSet presAssocID="{B4F9D3EE-8896-499C-AECB-ED0863225898}" presName="arrowNode" presStyleLbl="node1" presStyleIdx="0" presStyleCnt="1" custScaleX="108263"/>
      <dgm:spPr/>
    </dgm:pt>
    <dgm:pt modelId="{EC5D7A74-844A-4CD5-9151-14C64F52FF61}" type="pres">
      <dgm:prSet presAssocID="{14EC22A0-1330-4D92-A733-D1E7D76A89D4}" presName="txNode1" presStyleLbl="revTx" presStyleIdx="0" presStyleCnt="5" custScaleX="124099" custScaleY="110000" custLinFactNeighborX="-7788" custLinFactNeighborY="-1227">
        <dgm:presLayoutVars>
          <dgm:bulletEnabled val="1"/>
        </dgm:presLayoutVars>
      </dgm:prSet>
      <dgm:spPr/>
    </dgm:pt>
    <dgm:pt modelId="{ABBFC580-4BA4-469B-9D76-9B83DEBD83F0}" type="pres">
      <dgm:prSet presAssocID="{E8814EFA-1ED2-4D02-AF1C-69D1709184E8}" presName="txNode2" presStyleLbl="revTx" presStyleIdx="1" presStyleCnt="5" custScaleX="110000" custScaleY="110000" custLinFactNeighborX="4361" custLinFactNeighborY="-22689">
        <dgm:presLayoutVars>
          <dgm:bulletEnabled val="1"/>
        </dgm:presLayoutVars>
      </dgm:prSet>
      <dgm:spPr/>
    </dgm:pt>
    <dgm:pt modelId="{A78F8D10-8F58-44EE-8FCB-08D597AF7A09}" type="pres">
      <dgm:prSet presAssocID="{5E00CA3F-D81D-4D0A-8BB5-39BA19521569}" presName="dotNode2" presStyleCnt="0"/>
      <dgm:spPr/>
    </dgm:pt>
    <dgm:pt modelId="{5ED1E077-7E6D-44C3-92D3-BD24D3169E7D}" type="pres">
      <dgm:prSet presAssocID="{5E00CA3F-D81D-4D0A-8BB5-39BA19521569}" presName="dotRepeatNode" presStyleLbl="fgShp" presStyleIdx="0" presStyleCnt="3"/>
      <dgm:spPr/>
    </dgm:pt>
    <dgm:pt modelId="{D94A1344-01A3-48FF-AC8A-74529C1A700F}" type="pres">
      <dgm:prSet presAssocID="{4042E5FA-2D97-4FD6-B262-D8AD022467C4}" presName="txNode3" presStyleLbl="revTx" presStyleIdx="2" presStyleCnt="5" custScaleX="136074" custScaleY="252318" custLinFactNeighborX="-9838" custLinFactNeighborY="60248">
        <dgm:presLayoutVars>
          <dgm:bulletEnabled val="1"/>
        </dgm:presLayoutVars>
      </dgm:prSet>
      <dgm:spPr/>
    </dgm:pt>
    <dgm:pt modelId="{C3F81D3B-4CF9-4B19-A28C-5E5B420E015B}" type="pres">
      <dgm:prSet presAssocID="{F8C93259-014B-42BC-ACEF-A9101DDB5782}" presName="dotNode3" presStyleCnt="0"/>
      <dgm:spPr/>
    </dgm:pt>
    <dgm:pt modelId="{EA18CFB6-ED72-4F53-8356-471EBC103EC0}" type="pres">
      <dgm:prSet presAssocID="{F8C93259-014B-42BC-ACEF-A9101DDB5782}" presName="dotRepeatNode" presStyleLbl="fgShp" presStyleIdx="1" presStyleCnt="3"/>
      <dgm:spPr/>
    </dgm:pt>
    <dgm:pt modelId="{4BC89E3F-CACC-472F-AD16-9E88A8CEF63B}" type="pres">
      <dgm:prSet presAssocID="{F5D160B3-B57C-428D-AE20-E6B1964B15DD}" presName="txNode4" presStyleLbl="revTx" presStyleIdx="3" presStyleCnt="5" custScaleX="155450" custScaleY="110000" custLinFactNeighborX="32912" custLinFactNeighborY="-30976">
        <dgm:presLayoutVars>
          <dgm:bulletEnabled val="1"/>
        </dgm:presLayoutVars>
      </dgm:prSet>
      <dgm:spPr/>
    </dgm:pt>
    <dgm:pt modelId="{564B81B2-51FF-435E-A78A-857AB28B1AA3}" type="pres">
      <dgm:prSet presAssocID="{B950546A-F305-4F0E-8150-6D46D713C653}" presName="dotNode4" presStyleCnt="0"/>
      <dgm:spPr/>
    </dgm:pt>
    <dgm:pt modelId="{599CA7BB-3FD1-4396-BD43-2D9FFB465EE6}" type="pres">
      <dgm:prSet presAssocID="{B950546A-F305-4F0E-8150-6D46D713C653}" presName="dotRepeatNode" presStyleLbl="fgShp" presStyleIdx="2" presStyleCnt="3"/>
      <dgm:spPr/>
    </dgm:pt>
    <dgm:pt modelId="{B68E7E00-3147-42DE-8187-33AB19039D41}" type="pres">
      <dgm:prSet presAssocID="{AF53EA85-4330-4C6C-8EA4-E3F286A0CBE6}" presName="txNode5" presStyleLbl="revTx" presStyleIdx="4" presStyleCnt="5" custScaleX="193762" custScaleY="110000">
        <dgm:presLayoutVars>
          <dgm:bulletEnabled val="1"/>
        </dgm:presLayoutVars>
      </dgm:prSet>
      <dgm:spPr/>
    </dgm:pt>
  </dgm:ptLst>
  <dgm:cxnLst>
    <dgm:cxn modelId="{5CB7A626-4060-42C0-BE9B-7013282FC74D}" type="presOf" srcId="{E8814EFA-1ED2-4D02-AF1C-69D1709184E8}" destId="{ABBFC580-4BA4-469B-9D76-9B83DEBD83F0}" srcOrd="0" destOrd="0" presId="urn:microsoft.com/office/officeart/2009/3/layout/DescendingProcess"/>
    <dgm:cxn modelId="{5FC5562C-72AA-40C1-889B-8D4D5A0CA954}" srcId="{B4F9D3EE-8896-499C-AECB-ED0863225898}" destId="{E8814EFA-1ED2-4D02-AF1C-69D1709184E8}" srcOrd="1" destOrd="0" parTransId="{609B2AB3-5BFA-47E1-A06E-252ADA2F63E4}" sibTransId="{5E00CA3F-D81D-4D0A-8BB5-39BA19521569}"/>
    <dgm:cxn modelId="{0C8E6231-DD76-42E7-A0BC-1FFDDDB88872}" srcId="{B4F9D3EE-8896-499C-AECB-ED0863225898}" destId="{AF53EA85-4330-4C6C-8EA4-E3F286A0CBE6}" srcOrd="4" destOrd="0" parTransId="{5EAD65DB-9AE8-452A-A327-E042571E292B}" sibTransId="{C693BEE5-4801-42A0-A07C-654E4DF1D375}"/>
    <dgm:cxn modelId="{A7CD3133-5F4A-4972-9C17-3046F6F3FB47}" type="presOf" srcId="{4042E5FA-2D97-4FD6-B262-D8AD022467C4}" destId="{D94A1344-01A3-48FF-AC8A-74529C1A700F}" srcOrd="0" destOrd="0" presId="urn:microsoft.com/office/officeart/2009/3/layout/DescendingProcess"/>
    <dgm:cxn modelId="{12D9AE3D-9B74-4044-A68B-69592BD75165}" type="presOf" srcId="{F5D160B3-B57C-428D-AE20-E6B1964B15DD}" destId="{4BC89E3F-CACC-472F-AD16-9E88A8CEF63B}" srcOrd="0" destOrd="0" presId="urn:microsoft.com/office/officeart/2009/3/layout/DescendingProcess"/>
    <dgm:cxn modelId="{ACD9E244-E1E6-4167-8012-D64B0B33E2FF}" type="presOf" srcId="{5E00CA3F-D81D-4D0A-8BB5-39BA19521569}" destId="{5ED1E077-7E6D-44C3-92D3-BD24D3169E7D}" srcOrd="0" destOrd="0" presId="urn:microsoft.com/office/officeart/2009/3/layout/DescendingProcess"/>
    <dgm:cxn modelId="{62BBFE47-C54E-4F25-BB67-0D5E5F2E5FB0}" type="presOf" srcId="{F8C93259-014B-42BC-ACEF-A9101DDB5782}" destId="{EA18CFB6-ED72-4F53-8356-471EBC103EC0}" srcOrd="0" destOrd="0" presId="urn:microsoft.com/office/officeart/2009/3/layout/DescendingProcess"/>
    <dgm:cxn modelId="{B1F24D4A-A933-4F1E-BC3F-55F6D79C152A}" type="presOf" srcId="{B4F9D3EE-8896-499C-AECB-ED0863225898}" destId="{1F0CBACD-7822-4F93-B8B4-1ACA16983A35}" srcOrd="0" destOrd="0" presId="urn:microsoft.com/office/officeart/2009/3/layout/DescendingProcess"/>
    <dgm:cxn modelId="{F868CD57-D884-443F-9182-72394576CD72}" srcId="{B4F9D3EE-8896-499C-AECB-ED0863225898}" destId="{F5D160B3-B57C-428D-AE20-E6B1964B15DD}" srcOrd="3" destOrd="0" parTransId="{6FEBAE71-40C2-494A-9903-3CA902F9884E}" sibTransId="{B950546A-F305-4F0E-8150-6D46D713C653}"/>
    <dgm:cxn modelId="{F426905A-1EB8-4D80-A11C-18F76A9190FB}" srcId="{B4F9D3EE-8896-499C-AECB-ED0863225898}" destId="{4042E5FA-2D97-4FD6-B262-D8AD022467C4}" srcOrd="2" destOrd="0" parTransId="{C85F4AE8-C4D0-4D1B-97ED-FD16733E95E6}" sibTransId="{F8C93259-014B-42BC-ACEF-A9101DDB5782}"/>
    <dgm:cxn modelId="{624B667B-F27B-485E-A9E5-5C4AF941CE26}" type="presOf" srcId="{B950546A-F305-4F0E-8150-6D46D713C653}" destId="{599CA7BB-3FD1-4396-BD43-2D9FFB465EE6}" srcOrd="0" destOrd="0" presId="urn:microsoft.com/office/officeart/2009/3/layout/DescendingProcess"/>
    <dgm:cxn modelId="{F9577AC6-EE37-4DEE-B90B-225DE0917F3B}" type="presOf" srcId="{AF53EA85-4330-4C6C-8EA4-E3F286A0CBE6}" destId="{B68E7E00-3147-42DE-8187-33AB19039D41}" srcOrd="0" destOrd="0" presId="urn:microsoft.com/office/officeart/2009/3/layout/DescendingProcess"/>
    <dgm:cxn modelId="{EB4AF1C6-DD6E-47E9-B7C8-BC2E173D29DF}" type="presOf" srcId="{14EC22A0-1330-4D92-A733-D1E7D76A89D4}" destId="{EC5D7A74-844A-4CD5-9151-14C64F52FF61}" srcOrd="0" destOrd="0" presId="urn:microsoft.com/office/officeart/2009/3/layout/DescendingProcess"/>
    <dgm:cxn modelId="{8B43EFE3-1D79-4420-8D85-F0B8EA515C04}" srcId="{B4F9D3EE-8896-499C-AECB-ED0863225898}" destId="{14EC22A0-1330-4D92-A733-D1E7D76A89D4}" srcOrd="0" destOrd="0" parTransId="{E18FB3EA-D62F-4BDC-A495-41350DE67CF1}" sibTransId="{B62C93B3-D37F-4EF4-8F2D-65E9496A0AB6}"/>
    <dgm:cxn modelId="{2A71CBFE-2DE9-4530-8638-49F89AE2EF7A}" type="presParOf" srcId="{1F0CBACD-7822-4F93-B8B4-1ACA16983A35}" destId="{E811F28A-F8DB-433D-9EEA-158F737EE156}" srcOrd="0" destOrd="0" presId="urn:microsoft.com/office/officeart/2009/3/layout/DescendingProcess"/>
    <dgm:cxn modelId="{499B7A25-366D-4072-9C94-238112CAEF5C}" type="presParOf" srcId="{1F0CBACD-7822-4F93-B8B4-1ACA16983A35}" destId="{EC5D7A74-844A-4CD5-9151-14C64F52FF61}" srcOrd="1" destOrd="0" presId="urn:microsoft.com/office/officeart/2009/3/layout/DescendingProcess"/>
    <dgm:cxn modelId="{775D5359-C742-45A5-9156-24B45554DBB5}" type="presParOf" srcId="{1F0CBACD-7822-4F93-B8B4-1ACA16983A35}" destId="{ABBFC580-4BA4-469B-9D76-9B83DEBD83F0}" srcOrd="2" destOrd="0" presId="urn:microsoft.com/office/officeart/2009/3/layout/DescendingProcess"/>
    <dgm:cxn modelId="{0BD460C8-FDC5-4353-B970-CB5525C067D5}" type="presParOf" srcId="{1F0CBACD-7822-4F93-B8B4-1ACA16983A35}" destId="{A78F8D10-8F58-44EE-8FCB-08D597AF7A09}" srcOrd="3" destOrd="0" presId="urn:microsoft.com/office/officeart/2009/3/layout/DescendingProcess"/>
    <dgm:cxn modelId="{5D58D97E-8F35-4352-98AA-965DADE80EB0}" type="presParOf" srcId="{A78F8D10-8F58-44EE-8FCB-08D597AF7A09}" destId="{5ED1E077-7E6D-44C3-92D3-BD24D3169E7D}" srcOrd="0" destOrd="0" presId="urn:microsoft.com/office/officeart/2009/3/layout/DescendingProcess"/>
    <dgm:cxn modelId="{5E05DE40-B2CD-45CD-828A-012F8FA01E72}" type="presParOf" srcId="{1F0CBACD-7822-4F93-B8B4-1ACA16983A35}" destId="{D94A1344-01A3-48FF-AC8A-74529C1A700F}" srcOrd="4" destOrd="0" presId="urn:microsoft.com/office/officeart/2009/3/layout/DescendingProcess"/>
    <dgm:cxn modelId="{06980362-7BA9-442B-BD19-C15AE517703B}" type="presParOf" srcId="{1F0CBACD-7822-4F93-B8B4-1ACA16983A35}" destId="{C3F81D3B-4CF9-4B19-A28C-5E5B420E015B}" srcOrd="5" destOrd="0" presId="urn:microsoft.com/office/officeart/2009/3/layout/DescendingProcess"/>
    <dgm:cxn modelId="{F0372E83-975D-4BE0-A18E-79D04C3C79B6}" type="presParOf" srcId="{C3F81D3B-4CF9-4B19-A28C-5E5B420E015B}" destId="{EA18CFB6-ED72-4F53-8356-471EBC103EC0}" srcOrd="0" destOrd="0" presId="urn:microsoft.com/office/officeart/2009/3/layout/DescendingProcess"/>
    <dgm:cxn modelId="{B2FC0EF9-FB6F-456F-813C-2E9BED9A7206}" type="presParOf" srcId="{1F0CBACD-7822-4F93-B8B4-1ACA16983A35}" destId="{4BC89E3F-CACC-472F-AD16-9E88A8CEF63B}" srcOrd="6" destOrd="0" presId="urn:microsoft.com/office/officeart/2009/3/layout/DescendingProcess"/>
    <dgm:cxn modelId="{D2A19D2B-CA0B-44C1-A937-79B985579C2D}" type="presParOf" srcId="{1F0CBACD-7822-4F93-B8B4-1ACA16983A35}" destId="{564B81B2-51FF-435E-A78A-857AB28B1AA3}" srcOrd="7" destOrd="0" presId="urn:microsoft.com/office/officeart/2009/3/layout/DescendingProcess"/>
    <dgm:cxn modelId="{6455723F-63EF-4CCF-8FF6-05A722078935}" type="presParOf" srcId="{564B81B2-51FF-435E-A78A-857AB28B1AA3}" destId="{599CA7BB-3FD1-4396-BD43-2D9FFB465EE6}" srcOrd="0" destOrd="0" presId="urn:microsoft.com/office/officeart/2009/3/layout/DescendingProcess"/>
    <dgm:cxn modelId="{426D48E7-B40C-4F12-89A3-5AA27E0DF5F5}" type="presParOf" srcId="{1F0CBACD-7822-4F93-B8B4-1ACA16983A35}" destId="{B68E7E00-3147-42DE-8187-33AB19039D41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1F28A-F8DB-433D-9EEA-158F737EE156}">
      <dsp:nvSpPr>
        <dsp:cNvPr id="0" name=""/>
        <dsp:cNvSpPr/>
      </dsp:nvSpPr>
      <dsp:spPr>
        <a:xfrm rot="4396374">
          <a:off x="771269" y="672441"/>
          <a:ext cx="3532161" cy="286135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1E077-7E6D-44C3-92D3-BD24D3169E7D}">
      <dsp:nvSpPr>
        <dsp:cNvPr id="0" name=""/>
        <dsp:cNvSpPr/>
      </dsp:nvSpPr>
      <dsp:spPr>
        <a:xfrm>
          <a:off x="2082024" y="1167652"/>
          <a:ext cx="91696" cy="9169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8CFB6-ED72-4F53-8356-471EBC103EC0}">
      <dsp:nvSpPr>
        <dsp:cNvPr id="0" name=""/>
        <dsp:cNvSpPr/>
      </dsp:nvSpPr>
      <dsp:spPr>
        <a:xfrm>
          <a:off x="2709890" y="1674083"/>
          <a:ext cx="91696" cy="9169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CA7BB-3FD1-4396-BD43-2D9FFB465EE6}">
      <dsp:nvSpPr>
        <dsp:cNvPr id="0" name=""/>
        <dsp:cNvSpPr/>
      </dsp:nvSpPr>
      <dsp:spPr>
        <a:xfrm>
          <a:off x="3180442" y="2266322"/>
          <a:ext cx="91696" cy="9169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D7A74-844A-4CD5-9151-14C64F52FF61}">
      <dsp:nvSpPr>
        <dsp:cNvPr id="0" name=""/>
        <dsp:cNvSpPr/>
      </dsp:nvSpPr>
      <dsp:spPr>
        <a:xfrm>
          <a:off x="138789" y="-33649"/>
          <a:ext cx="2124500" cy="74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</a:t>
          </a:r>
          <a:r>
            <a:rPr lang="en-US" sz="1800" b="1" kern="1200">
              <a:solidFill>
                <a:schemeClr val="accent4"/>
              </a:solidFill>
            </a:rPr>
            <a:t>24 hour</a:t>
          </a:r>
          <a:r>
            <a:rPr lang="en-US" sz="1800" b="1" kern="1200" dirty="0">
              <a:solidFill>
                <a:schemeClr val="accent4"/>
              </a:solidFill>
            </a:rPr>
            <a:t>/7 days a week physician support</a:t>
          </a:r>
        </a:p>
      </dsp:txBody>
      <dsp:txXfrm>
        <a:off x="138789" y="-33649"/>
        <a:ext cx="2124500" cy="740298"/>
      </dsp:txXfrm>
    </dsp:sp>
    <dsp:sp modelId="{ABBFC580-4BA4-469B-9D76-9B83DEBD83F0}">
      <dsp:nvSpPr>
        <dsp:cNvPr id="0" name=""/>
        <dsp:cNvSpPr/>
      </dsp:nvSpPr>
      <dsp:spPr>
        <a:xfrm>
          <a:off x="2590787" y="690654"/>
          <a:ext cx="2748357" cy="74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/>
              </a:solidFill>
            </a:rPr>
            <a:t>Physician triage within 20 minutes of initiating a consult</a:t>
          </a:r>
        </a:p>
      </dsp:txBody>
      <dsp:txXfrm>
        <a:off x="2590787" y="690654"/>
        <a:ext cx="2748357" cy="740298"/>
      </dsp:txXfrm>
    </dsp:sp>
    <dsp:sp modelId="{D94A1344-01A3-48FF-AC8A-74529C1A700F}">
      <dsp:nvSpPr>
        <dsp:cNvPr id="0" name=""/>
        <dsp:cNvSpPr/>
      </dsp:nvSpPr>
      <dsp:spPr>
        <a:xfrm>
          <a:off x="0" y="1276351"/>
          <a:ext cx="2707262" cy="1698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/>
              </a:solidFill>
            </a:rPr>
            <a:t>Allows the nurse, resident/family, and physician to see and hear each other during an assessment </a:t>
          </a:r>
        </a:p>
      </dsp:txBody>
      <dsp:txXfrm>
        <a:off x="0" y="1276351"/>
        <a:ext cx="2707262" cy="1698096"/>
      </dsp:txXfrm>
    </dsp:sp>
    <dsp:sp modelId="{4BC89E3F-CACC-472F-AD16-9E88A8CEF63B}">
      <dsp:nvSpPr>
        <dsp:cNvPr id="0" name=""/>
        <dsp:cNvSpPr/>
      </dsp:nvSpPr>
      <dsp:spPr>
        <a:xfrm>
          <a:off x="3657593" y="1733553"/>
          <a:ext cx="2373511" cy="74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/>
              </a:solidFill>
            </a:rPr>
            <a:t>Enhanced clinical assessments </a:t>
          </a:r>
        </a:p>
      </dsp:txBody>
      <dsp:txXfrm>
        <a:off x="3657593" y="1733553"/>
        <a:ext cx="2373511" cy="740298"/>
      </dsp:txXfrm>
    </dsp:sp>
    <dsp:sp modelId="{B68E7E00-3147-42DE-8187-33AB19039D41}">
      <dsp:nvSpPr>
        <dsp:cNvPr id="0" name=""/>
        <dsp:cNvSpPr/>
      </dsp:nvSpPr>
      <dsp:spPr>
        <a:xfrm>
          <a:off x="1707267" y="3499591"/>
          <a:ext cx="4482552" cy="74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6"/>
              </a:solidFill>
            </a:rPr>
            <a:t>Residents treated in place</a:t>
          </a:r>
        </a:p>
      </dsp:txBody>
      <dsp:txXfrm>
        <a:off x="1707267" y="3499591"/>
        <a:ext cx="4482552" cy="740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245AE3D1-CD93-44A7-BEA9-4BC57319F1E3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773E687B-8DC8-4E76-9780-94E1305F5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7767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AE7E80E4-54D6-4DE0-92E2-5FE66B1CAC0B}" type="datetimeFigureOut">
              <a:rPr lang="en-US" smtClean="0"/>
              <a:t>7/13/2018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3" rIns="93164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4" tIns="46583" rIns="93164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490773A2-C8E7-4543-91CE-F49A589C2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3051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Allow staff to identify potential </a:t>
            </a:r>
            <a:r>
              <a:rPr lang="en-US" dirty="0" err="1"/>
              <a:t>Curavicare</a:t>
            </a:r>
            <a:r>
              <a:rPr lang="en-US" dirty="0"/>
              <a:t>™ cases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70C0"/>
                </a:solidFill>
              </a:rPr>
              <a:t>https://www.nhqualitycampaign.org/files/Acute_Change_in_Condition_Reference.pdf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6254DFE-A209-4FDB-9E10-24D7C7FA4C3F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5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283" indent="-161283">
              <a:buFont typeface="Arial" panose="020B0604020202020204" pitchFamily="34" charset="0"/>
              <a:buChar char="•"/>
            </a:pPr>
            <a:r>
              <a:rPr lang="en-US" dirty="0"/>
              <a:t>Curavi means “to care for” in Latin</a:t>
            </a:r>
          </a:p>
          <a:p>
            <a:pPr marL="161283" indent="-161283" defTabSz="860176">
              <a:buFont typeface="Arial" panose="020B0604020202020204" pitchFamily="34" charset="0"/>
              <a:buChar char="•"/>
              <a:defRPr/>
            </a:pPr>
            <a:r>
              <a:rPr lang="en-US" dirty="0"/>
              <a:t>CuraviCart</a:t>
            </a:r>
            <a:r>
              <a:rPr lang="en-US" baseline="30000" dirty="0"/>
              <a:t>TM</a:t>
            </a:r>
            <a:r>
              <a:rPr lang="en-US" baseline="0" dirty="0"/>
              <a:t>= The telemedicine cart</a:t>
            </a:r>
          </a:p>
          <a:p>
            <a:pPr marL="161283" indent="-161283" defTabSz="860176">
              <a:buFont typeface="Arial" panose="020B0604020202020204" pitchFamily="34" charset="0"/>
              <a:buChar char="•"/>
              <a:defRPr/>
            </a:pPr>
            <a:r>
              <a:rPr lang="en-US" dirty="0"/>
              <a:t>CuraviCare</a:t>
            </a:r>
            <a:r>
              <a:rPr lang="en-US" baseline="30000" dirty="0"/>
              <a:t>TM  </a:t>
            </a:r>
            <a:r>
              <a:rPr lang="en-US" baseline="0" dirty="0"/>
              <a:t>= The s</a:t>
            </a:r>
            <a:r>
              <a:rPr lang="en-US" dirty="0"/>
              <a:t>oftware that</a:t>
            </a:r>
            <a:r>
              <a:rPr lang="en-US" baseline="0" dirty="0"/>
              <a:t> is used on the CuraviCart</a:t>
            </a:r>
            <a:r>
              <a:rPr lang="en-US" baseline="30000" dirty="0"/>
              <a:t>TM</a:t>
            </a:r>
            <a:r>
              <a:rPr lang="en-US" baseline="0" dirty="0"/>
              <a:t> to </a:t>
            </a:r>
            <a:r>
              <a:rPr lang="en-US" dirty="0"/>
              <a:t>conduct a telemedicine visit. It is HIPAA</a:t>
            </a:r>
            <a:r>
              <a:rPr lang="en-US" baseline="0" dirty="0"/>
              <a:t> complaint.</a:t>
            </a:r>
          </a:p>
          <a:p>
            <a:pPr lvl="0"/>
            <a:endParaRPr lang="en-US" sz="1100" dirty="0"/>
          </a:p>
          <a:p>
            <a:pPr lvl="0"/>
            <a:r>
              <a:rPr lang="en-US" sz="1100" dirty="0"/>
              <a:t>The following types of residents can benefit from a telemedicine consult? – </a:t>
            </a:r>
            <a:r>
              <a:rPr lang="en-US" sz="1100" b="1" dirty="0"/>
              <a:t>Test Question #6</a:t>
            </a:r>
          </a:p>
          <a:p>
            <a:pPr lvl="1"/>
            <a:r>
              <a:rPr lang="en-US" sz="1100" dirty="0"/>
              <a:t>Short-term/sub-acute residents</a:t>
            </a:r>
          </a:p>
          <a:p>
            <a:pPr lvl="1"/>
            <a:r>
              <a:rPr lang="en-US" sz="1100" dirty="0"/>
              <a:t>Long-term Care residents</a:t>
            </a:r>
          </a:p>
          <a:p>
            <a:pPr lvl="1"/>
            <a:r>
              <a:rPr lang="en-US" sz="1100" dirty="0"/>
              <a:t>New admissions</a:t>
            </a:r>
          </a:p>
          <a:p>
            <a:pPr lvl="1"/>
            <a:r>
              <a:rPr lang="en-US" sz="1100" dirty="0"/>
              <a:t>Hospice residents</a:t>
            </a:r>
          </a:p>
          <a:p>
            <a:pPr lvl="1"/>
            <a:r>
              <a:rPr lang="en-US" sz="1100" dirty="0"/>
              <a:t>Residents that will be discharged tomorrow</a:t>
            </a:r>
          </a:p>
          <a:p>
            <a:pPr defTabSz="860176">
              <a:defRPr/>
            </a:pPr>
            <a:endParaRPr lang="en-US" dirty="0"/>
          </a:p>
          <a:p>
            <a:pPr defTabSz="860176">
              <a:defRPr/>
            </a:pPr>
            <a:endParaRPr lang="en-US" baseline="0" dirty="0"/>
          </a:p>
          <a:p>
            <a:pPr marL="161283" indent="-161283">
              <a:buFont typeface="Arial" panose="020B0604020202020204" pitchFamily="34" charset="0"/>
              <a:buChar char="•"/>
            </a:pP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DEFE76F-7EF1-4EDF-BDE9-4F8081EDBC1A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5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283" indent="-161283" defTabSz="860176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SBAR is a structured technique that can be used to facilitate prompt and appropriate communication.</a:t>
            </a:r>
          </a:p>
          <a:p>
            <a:pPr marL="161283" indent="-161283" defTabSz="860176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SBAR improves communication accuracy </a:t>
            </a:r>
          </a:p>
          <a:p>
            <a:pPr marL="161283" indent="-161283" defTabSz="860176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SBARs can be written or verbal</a:t>
            </a:r>
          </a:p>
          <a:p>
            <a:pPr marL="161283" marR="0" lvl="0" indent="-161283" algn="l" defTabSz="860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/>
              <a:t>The telemedicine Physicians are trained in SBAR communication and with telemedicine, an SBAR can be communicated verbally.</a:t>
            </a:r>
          </a:p>
          <a:p>
            <a:pPr marL="161283" indent="-161283" defTabSz="860176">
              <a:buFont typeface="Arial" panose="020B0604020202020204" pitchFamily="34" charset="0"/>
              <a:buChar char="•"/>
              <a:defRPr/>
            </a:pPr>
            <a:endParaRPr lang="en-US" sz="1100" dirty="0"/>
          </a:p>
          <a:p>
            <a:pPr defTabSz="860176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B15052-AD2B-423C-B257-8BED27DFE510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7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283" indent="-161283" defTabSz="860176">
              <a:buFont typeface="Arial" panose="020B0604020202020204" pitchFamily="34" charset="0"/>
              <a:buChar char="•"/>
              <a:defRPr/>
            </a:pPr>
            <a:r>
              <a:rPr lang="en-US" b="0" dirty="0"/>
              <a:t>26% of all hospitalizations are</a:t>
            </a:r>
            <a:r>
              <a:rPr lang="en-US" b="0" baseline="0" dirty="0"/>
              <a:t> </a:t>
            </a:r>
            <a:r>
              <a:rPr lang="en-US" b="0" dirty="0"/>
              <a:t>considered to</a:t>
            </a:r>
            <a:r>
              <a:rPr lang="en-US" b="0" baseline="0" dirty="0"/>
              <a:t> be potentially avoidable</a:t>
            </a:r>
          </a:p>
          <a:p>
            <a:pPr defTabSz="860176">
              <a:defRPr/>
            </a:pPr>
            <a:endParaRPr lang="en-US" b="0" dirty="0"/>
          </a:p>
          <a:p>
            <a:pPr marL="161283" indent="-161283">
              <a:buFont typeface="Arial" panose="020B0604020202020204" pitchFamily="34" charset="0"/>
              <a:buChar char="•"/>
            </a:pPr>
            <a:r>
              <a:rPr lang="en-US" b="0" dirty="0"/>
              <a:t>6 Conditions are responsible for 80% of PAHs: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Pneumonia (32.8%)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UTI (14.2%)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CHF (11.6%)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Dehydration (10.3%)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COPD / Asthma (6.5%)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Skin Ulcers, cellulitis (4.9%)</a:t>
            </a:r>
          </a:p>
          <a:p>
            <a:pPr marL="161283" indent="-16128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20D66B5-7D30-408C-8917-139FB052780D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68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283" indent="-161283">
              <a:buFont typeface="Arial" panose="020B0604020202020204" pitchFamily="34" charset="0"/>
              <a:buChar char="•"/>
            </a:pPr>
            <a:r>
              <a:rPr lang="en-US" dirty="0"/>
              <a:t>These</a:t>
            </a:r>
            <a:r>
              <a:rPr lang="en-US" baseline="0" dirty="0"/>
              <a:t> are all signs and symptoms that can lead to an acute changes of condition</a:t>
            </a:r>
          </a:p>
          <a:p>
            <a:pPr marL="161283" indent="-161283">
              <a:buFont typeface="Arial" panose="020B0604020202020204" pitchFamily="34" charset="0"/>
              <a:buChar char="•"/>
            </a:pPr>
            <a:r>
              <a:rPr lang="en-US" baseline="0" dirty="0"/>
              <a:t>Early detection  = early assessment = early intervention = early treatment = quality outcomes and prevention of transfers</a:t>
            </a:r>
          </a:p>
          <a:p>
            <a:endParaRPr lang="en-US" baseline="0" dirty="0"/>
          </a:p>
          <a:p>
            <a:pPr marL="161283" indent="-161283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9C2126-D2B0-4DB9-9677-7D1F798D98F1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7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baseline="0" dirty="0"/>
              <a:t>***THIS infographic may not match your facility workflow, and it can be customized for you.  Contact your account manager for an updated version!***</a:t>
            </a:r>
          </a:p>
          <a:p>
            <a:r>
              <a:rPr lang="en-US" b="1" u="sng" baseline="0" dirty="0"/>
              <a:t>Telemedicine Hours:</a:t>
            </a:r>
          </a:p>
          <a:p>
            <a:pPr marL="161283" indent="-161283">
              <a:buFont typeface="Arial" panose="020B0604020202020204" pitchFamily="34" charset="0"/>
              <a:buChar char="•"/>
            </a:pPr>
            <a:r>
              <a:rPr lang="en-US" baseline="0" dirty="0"/>
              <a:t>24hrs, 7days a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A7C08EC-5771-44E9-B083-758012C75CAB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68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workflow may not match the workflow at your facility. Please contact your account manager for questions.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B94B8E2-583E-4FE2-BBA1-400628095C19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88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283" indent="-161283">
              <a:buFont typeface="Arial" panose="020B0604020202020204" pitchFamily="34" charset="0"/>
              <a:buChar char="•"/>
            </a:pPr>
            <a:r>
              <a:rPr lang="en-US" baseline="0" dirty="0"/>
              <a:t>A telepresenter can be a RN or LPN as long as they have been trained to use the CuraviCart</a:t>
            </a:r>
            <a:r>
              <a:rPr lang="en-US" baseline="30000" dirty="0"/>
              <a:t>TM</a:t>
            </a:r>
            <a:r>
              <a:rPr lang="en-US" baseline="0" dirty="0"/>
              <a:t> and CuraviCare</a:t>
            </a:r>
            <a:r>
              <a:rPr lang="en-US" baseline="30000" dirty="0"/>
              <a:t>TM</a:t>
            </a:r>
            <a:r>
              <a:rPr lang="en-US" baseline="0" dirty="0"/>
              <a:t>.</a:t>
            </a:r>
          </a:p>
          <a:p>
            <a:pPr marL="161283" indent="-161283">
              <a:buFont typeface="Arial" panose="020B0604020202020204" pitchFamily="34" charset="0"/>
              <a:buChar char="•"/>
            </a:pPr>
            <a:r>
              <a:rPr lang="en-US" baseline="0" dirty="0"/>
              <a:t>We encourage staff nurses, nurse managers, and nursing supervisors to become telepresenters – </a:t>
            </a:r>
            <a:r>
              <a:rPr lang="en-US" b="1" baseline="0" dirty="0"/>
              <a:t>Test Question #3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D93C-CD24-4913-9396-821B6E692A42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E2F30CC-7206-45F0-BF89-38A3814CBD73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2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 brief overview of each screen and explain</a:t>
            </a:r>
            <a:r>
              <a:rPr lang="en-US" baseline="0" dirty="0"/>
              <a:t> the purpose of the information that is contained in each screen. Select </a:t>
            </a:r>
            <a:r>
              <a:rPr lang="en-US" b="1" baseline="0" dirty="0"/>
              <a:t>“cancel” </a:t>
            </a:r>
            <a:r>
              <a:rPr lang="en-US" baseline="0" dirty="0"/>
              <a:t>at the end of the last screen to prevent the initiation of a consult. </a:t>
            </a:r>
          </a:p>
          <a:p>
            <a:endParaRPr lang="en-US" baseline="0" dirty="0"/>
          </a:p>
          <a:p>
            <a:r>
              <a:rPr lang="en-US" baseline="0" dirty="0">
                <a:solidFill>
                  <a:srgbClr val="FF0000"/>
                </a:solidFill>
              </a:rPr>
              <a:t>Explain that the typical telemedicine consult should take 45 minutes from start to finish – </a:t>
            </a:r>
            <a:r>
              <a:rPr lang="en-US" b="1" baseline="0" dirty="0">
                <a:solidFill>
                  <a:srgbClr val="FF0000"/>
                </a:solidFill>
              </a:rPr>
              <a:t>Test Question #1</a:t>
            </a:r>
          </a:p>
          <a:p>
            <a:r>
              <a:rPr lang="en-US" b="0" baseline="0" dirty="0">
                <a:solidFill>
                  <a:srgbClr val="FF0000"/>
                </a:solidFill>
              </a:rPr>
              <a:t>Explain that Telemedicine Physician will triage the consult within 20 minutes of the consult request – </a:t>
            </a:r>
            <a:r>
              <a:rPr lang="en-US" b="1" baseline="0" dirty="0">
                <a:solidFill>
                  <a:srgbClr val="FF0000"/>
                </a:solidFill>
              </a:rPr>
              <a:t>Test Question #2</a:t>
            </a:r>
          </a:p>
          <a:p>
            <a:endParaRPr lang="en-US" b="1" baseline="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50EFE1-13B1-45CF-B134-AD2A274A68F0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2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Consult ID &amp; Extension are not required fields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Match the correct information from residents face sheet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B01449-9465-48C6-9D7E-7DE7E37651A1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16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back of the </a:t>
            </a:r>
            <a:r>
              <a:rPr lang="en-US" dirty="0" err="1"/>
              <a:t>CuraviCart</a:t>
            </a:r>
            <a:r>
              <a:rPr lang="en-US" dirty="0"/>
              <a:t>, place documents facedown in scanner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Scanner scans up to 50 pages, front &amp; back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number input needed. Scanned documents go the provider performing the consult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Utilize on the scan &amp; stop button only, please press SCAN once &amp; wait for documents to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DB31BD2-8A90-4D9C-B4D0-E5512437F9E7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1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the cart to display the items that are contained on the next slide.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50EFE1-13B1-45CF-B134-AD2A274A68F0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01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4E437E-560B-4476-8825-848DD4B95BCA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6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283" indent="-16128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The Telemedicine Physician will initiate the video and the telepresenter will hear the sound of a bell, which means it is time to start the video conference.</a:t>
            </a:r>
          </a:p>
          <a:p>
            <a:pPr marL="161283" indent="-16128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The Telemedicine Physician introduces</a:t>
            </a:r>
            <a:r>
              <a:rPr lang="en-US" altLang="en-US" dirty="0"/>
              <a:t> himself or herself. </a:t>
            </a:r>
          </a:p>
          <a:p>
            <a:pPr marL="161283" indent="-16128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The Telemedicine Physician continues</a:t>
            </a:r>
            <a:r>
              <a:rPr lang="en-US" altLang="en-US" baseline="0" dirty="0"/>
              <a:t> with the assessment and examination. </a:t>
            </a:r>
          </a:p>
          <a:p>
            <a:pPr marL="161283" indent="-16128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aseline="0" dirty="0"/>
              <a:t>Staff receive &amp; recall verbal orders with physician prior to discontinuing the video.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8327F1C-ADFC-4AC6-B0B3-3C08A34F129F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1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facility may not utilize the capabilities of our 12 lead EKG.   Contact your account manager for information and details.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A486E21-BE79-4D37-AC37-106FC8AC2E70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33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option auto populates the resident information but can only be done following a telemedicine video consult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AA2E5C8-6779-426F-A88A-A28FC3CD4298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94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originally incorrect demographic information was put in, please contact </a:t>
            </a:r>
            <a:r>
              <a:rPr lang="en-US" dirty="0" err="1"/>
              <a:t>Curavi</a:t>
            </a:r>
            <a:r>
              <a:rPr lang="en-US" dirty="0"/>
              <a:t> Support to retrieve this information.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58FAA4-5898-480E-98A5-F74056AB90D0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61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Non- auto populated resident demographics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ordered EKG outside of the video consult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F0841F2-1CF4-4474-BB75-31EA118D0A29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46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3C7EDE-E528-49A6-9E80-69688743AF27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2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BFAD14B-C7F0-4F2B-A514-0EC525F8DF3B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80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any necessary adjustments to patch placement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clothing is not touching the lead 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resident lay as still as possible with upper &amp; lower extremities supported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off oxygen concentrators if able, as well as tv volumes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Follow all of these steps prior to selecting save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81D87B-E2FE-49D0-ACFC-09FE9FD74E60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06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Final interpretation will be returned by physician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Expect print out from fax machine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1ACA19C-32E9-4805-9D68-683798AA0ED2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0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30088" indent="-4300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It is safe to wipe down each component of the cart with a standard disinfecting wipe.</a:t>
            </a:r>
          </a:p>
          <a:p>
            <a:pPr marL="430088" indent="-430088" defTabSz="860176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The keyboard, mouse and remote control can be wiped with a standard disinfecting wipe. </a:t>
            </a:r>
          </a:p>
          <a:p>
            <a:pPr marL="430088" indent="-4300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The stethoscope should be wiped prior to and after placing on the resident. </a:t>
            </a:r>
          </a:p>
          <a:p>
            <a:pPr marL="430088" indent="-4300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Disposable otoscope tips are located in the drawer and are individual use only</a:t>
            </a:r>
            <a:r>
              <a:rPr lang="en-US" sz="1700" dirty="0"/>
              <a:t>. </a:t>
            </a:r>
          </a:p>
          <a:p>
            <a:pPr marL="430088" indent="-4300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There are rechargeable batteries in for the stethoscope and </a:t>
            </a:r>
            <a:r>
              <a:rPr lang="en-US" sz="1700" dirty="0">
                <a:highlight>
                  <a:srgbClr val="FFFF00"/>
                </a:highlight>
              </a:rPr>
              <a:t>otoscope</a:t>
            </a:r>
            <a:r>
              <a:rPr lang="en-US" sz="1700" dirty="0"/>
              <a:t> in the tip draw.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601" indent="-28638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539" indent="-22910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755" indent="-22910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971" indent="-22910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0187" indent="-229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8403" indent="-229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6619" indent="-229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4834" indent="-229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133B45-3C31-46EF-8D8A-D529215480A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A2C3557-F43F-47A3-9144-6689E08A6444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A very brief nursing note should be</a:t>
            </a:r>
            <a:r>
              <a:rPr lang="en-US" altLang="en-US" baseline="0" dirty="0"/>
              <a:t> entered into the Resident's chart by the telepresenter.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An Example of a Verbal Order: Date: Verbal order via telemedicine by Dr.</a:t>
            </a:r>
            <a:r>
              <a:rPr lang="en-US" altLang="en-US" u="sng" baseline="0" dirty="0"/>
              <a:t>		.</a:t>
            </a:r>
            <a:endParaRPr lang="en-US" altLang="en-US" u="none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u="none" baseline="0" dirty="0"/>
              <a:t>		            X-ray of chest AP and lateral: send results to Dr.</a:t>
            </a:r>
            <a:r>
              <a:rPr lang="en-US" altLang="en-US" u="sng" baseline="0" dirty="0"/>
              <a:t>		</a:t>
            </a:r>
            <a:r>
              <a:rPr lang="en-US" altLang="en-US" u="none" baseline="0" dirty="0"/>
              <a:t> (write Attending Physician's name)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u="none" baseline="0" dirty="0"/>
              <a:t>		            Your name and signature</a:t>
            </a:r>
            <a:endParaRPr lang="en-US" altLang="en-US" baseline="0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601" indent="-28638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539" indent="-22910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755" indent="-22910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971" indent="-22910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0187" indent="-229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8403" indent="-229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6619" indent="-229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4834" indent="-229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8924C-CA1D-4B17-92B8-EA7DA03249D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E3C9895-84BD-4C4E-B2A3-5C57DD550D52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CuraviSupport</a:t>
            </a:r>
            <a:r>
              <a:rPr lang="en-US" baseline="30000" dirty="0" err="1">
                <a:solidFill>
                  <a:schemeClr val="tx1"/>
                </a:solidFill>
              </a:rPr>
              <a:t>TM</a:t>
            </a:r>
            <a:r>
              <a:rPr lang="en-US" baseline="0" dirty="0">
                <a:solidFill>
                  <a:schemeClr val="tx1"/>
                </a:solidFill>
              </a:rPr>
              <a:t> is located on the desktop of the </a:t>
            </a:r>
            <a:r>
              <a:rPr lang="en-US" baseline="0" dirty="0" err="1">
                <a:solidFill>
                  <a:schemeClr val="tx1"/>
                </a:solidFill>
              </a:rPr>
              <a:t>CuravCart</a:t>
            </a:r>
            <a:r>
              <a:rPr lang="en-US" baseline="30000" dirty="0" err="1">
                <a:solidFill>
                  <a:schemeClr val="tx1"/>
                </a:solidFill>
              </a:rPr>
              <a:t>TM</a:t>
            </a:r>
            <a:r>
              <a:rPr lang="en-US" baseline="0" dirty="0">
                <a:solidFill>
                  <a:schemeClr val="tx1"/>
                </a:solidFill>
              </a:rPr>
              <a:t>, click on the icon to open the application. This is a library of training materials that are available to help with answering common questions. </a:t>
            </a:r>
            <a:r>
              <a:rPr lang="en-US" dirty="0" err="1">
                <a:solidFill>
                  <a:schemeClr val="tx1"/>
                </a:solidFill>
              </a:rPr>
              <a:t>CuraviSupport</a:t>
            </a:r>
            <a:r>
              <a:rPr lang="en-US" baseline="30000" dirty="0" err="1">
                <a:solidFill>
                  <a:schemeClr val="tx1"/>
                </a:solidFill>
              </a:rPr>
              <a:t>TM</a:t>
            </a:r>
            <a:r>
              <a:rPr lang="en-US" baseline="0" dirty="0">
                <a:solidFill>
                  <a:schemeClr val="tx1"/>
                </a:solidFill>
              </a:rPr>
              <a:t> is available at all times, even when a consult is not in progress. If you have a technical difficulty, please submit a ticket. This will allow us to address your concern in an efficient manner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923A96-C2B0-4C40-8C00-030C2CB47ABE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31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dirty="0"/>
              <a:t>* Blood Oxygen saturation level below 92% on room air or on usual O2 settings in patients with chronic oxygen requirements.</a:t>
            </a:r>
          </a:p>
          <a:p>
            <a:pPr lvl="0" algn="l"/>
            <a:r>
              <a:rPr lang="en-US" dirty="0"/>
              <a:t>* New or worsening</a:t>
            </a:r>
            <a:r>
              <a:rPr lang="en-US" baseline="0" dirty="0"/>
              <a:t> rales in lungs</a:t>
            </a:r>
            <a:r>
              <a:rPr lang="en-US" dirty="0"/>
              <a:t> </a:t>
            </a:r>
          </a:p>
          <a:p>
            <a:pPr lvl="0" algn="l"/>
            <a:r>
              <a:rPr lang="en-US" dirty="0"/>
              <a:t>* New or worsening edema </a:t>
            </a:r>
          </a:p>
          <a:p>
            <a:pPr lvl="0" algn="l"/>
            <a:r>
              <a:rPr lang="en-US" dirty="0"/>
              <a:t>* New or increased jugular-venous distension </a:t>
            </a:r>
          </a:p>
          <a:p>
            <a:pPr lvl="0" algn="l"/>
            <a:r>
              <a:rPr lang="en-US" dirty="0"/>
              <a:t>*BNP &gt; 300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CCE5EF-0649-4F14-881E-8F08B938E1F1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28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dirty="0"/>
              <a:t>* Fever &gt;100 F (oral) or two degrees above baseline </a:t>
            </a:r>
          </a:p>
          <a:p>
            <a:pPr lvl="0" algn="l"/>
            <a:r>
              <a:rPr lang="en-US" dirty="0"/>
              <a:t>* Blood Oxygen saturation level &lt; 92% on room air or on usual O2 settings in patients with chronic oxygen requirements</a:t>
            </a:r>
          </a:p>
          <a:p>
            <a:pPr lvl="0" algn="l"/>
            <a:r>
              <a:rPr lang="en-US" dirty="0"/>
              <a:t>* Respiratory rate above 24 breaths/minute</a:t>
            </a:r>
          </a:p>
          <a:p>
            <a:pPr lvl="0" algn="l"/>
            <a:r>
              <a:rPr lang="en-US" dirty="0"/>
              <a:t>* Evidence of focal pulmonary consolidation  including rales, rhonchi, decreased breath sounds, or dullness to percussion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79E69F3-D572-4B4A-93FE-FB0234368389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92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sz="1100" dirty="0"/>
              <a:t>Symptoms of wheezing, shortness of breath, or increased sputum production</a:t>
            </a:r>
          </a:p>
          <a:p>
            <a:pPr lvl="0" algn="l"/>
            <a:r>
              <a:rPr lang="en-US" sz="1100" dirty="0"/>
              <a:t>* Blood Oxygen saturation level below 92% on room air or on usual O2 settings in patients with chronic oxygen requirements</a:t>
            </a:r>
          </a:p>
          <a:p>
            <a:pPr lvl="0" algn="l"/>
            <a:r>
              <a:rPr lang="en-US" sz="1100" dirty="0"/>
              <a:t>* Acute reduction in Peak Flow or FEV1 on spirometry</a:t>
            </a:r>
          </a:p>
          <a:p>
            <a:pPr lvl="0" algn="l"/>
            <a:r>
              <a:rPr lang="en-US" sz="1100" dirty="0"/>
              <a:t>* Respiratory rate &gt; 24 breaths/minute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20456B-8AFC-4F2D-A764-5E45DAD08060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10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dirty="0"/>
              <a:t>Fever &gt; 100 F (oral) or two degrees above baseline</a:t>
            </a:r>
          </a:p>
          <a:p>
            <a:pPr lvl="0" algn="l"/>
            <a:r>
              <a:rPr lang="en-US" dirty="0"/>
              <a:t>* Peripheral WBC count &gt; 14,000.</a:t>
            </a:r>
          </a:p>
          <a:p>
            <a:pPr lvl="0" algn="l"/>
            <a:r>
              <a:rPr lang="en-US" dirty="0"/>
              <a:t>* Symptoms of: dysuria, new or increased urinary frequency, new or increased urinary incontinence, altered mental status, gross hematuria, or acute costovertebral angle pain or tenderness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12DC3F-5BDD-48E6-8D3C-EB6B0155B9E9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948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dirty="0"/>
              <a:t>* Reduced urine output in 24 hours or reduced oral intake by approximately 25% or more of average intake for 3 consecutive days</a:t>
            </a:r>
          </a:p>
          <a:p>
            <a:pPr lvl="0" algn="l"/>
            <a:r>
              <a:rPr lang="en-US" dirty="0"/>
              <a:t>* New onset of Systolic BP &lt; 100 mm Hg (Lying, sitting or standing)</a:t>
            </a:r>
          </a:p>
          <a:p>
            <a:pPr lvl="0" algn="l"/>
            <a:r>
              <a:rPr lang="en-US" dirty="0"/>
              <a:t>* 20% increase in Blood Urea nitrogen (e.g.  from 20 to 24) OR 20% increase in Serum Creatinine (e.g. from 1.0 to 1.2)</a:t>
            </a:r>
          </a:p>
          <a:p>
            <a:pPr lvl="0" algn="l"/>
            <a:r>
              <a:rPr lang="en-US" u="none" dirty="0"/>
              <a:t>* Sodium &gt; 145 or &lt; 135</a:t>
            </a:r>
          </a:p>
          <a:p>
            <a:pPr lvl="0" algn="l"/>
            <a:r>
              <a:rPr lang="en-US" u="none" dirty="0"/>
              <a:t>* Orthostatic drop in systolic BP of 20 mmHg or more going from supine to sitting or standing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8EF80B-3DD3-46E3-95E5-0EC1ACA01CAE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846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0176">
              <a:defRPr/>
            </a:pPr>
            <a:r>
              <a:rPr lang="en-US" sz="1100" dirty="0"/>
              <a:t>New onset of painful, warm and/or swollen/indurated skin infection</a:t>
            </a:r>
          </a:p>
          <a:p>
            <a:pPr defTabSz="860176">
              <a:defRPr/>
            </a:pPr>
            <a:r>
              <a:rPr lang="en-US" sz="1100" dirty="0"/>
              <a:t> If associated with a skin ulcer or wound there is an acute change in condition with signs of infection such as purulence, exudate, fever, new onset of pain, and/or induration.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00612B-1D71-4415-B54C-0FDFE274107D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3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camera will wake up &amp; centers when video consult begins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Please do not twist or try to adjust by hand.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Please return the remote to the second drawer of the </a:t>
            </a:r>
            <a:r>
              <a:rPr lang="en-US" sz="1100" dirty="0" err="1"/>
              <a:t>CuraviCart</a:t>
            </a:r>
            <a:r>
              <a:rPr lang="en-US" sz="1100" baseline="30000" dirty="0" err="1"/>
              <a:t>TM</a:t>
            </a:r>
            <a:r>
              <a:rPr lang="en-US" sz="1100" dirty="0"/>
              <a:t>.  If the remote is missing, notify CuraviSupport</a:t>
            </a:r>
            <a:r>
              <a:rPr lang="en-US" sz="1100" baseline="30000" dirty="0"/>
              <a:t>TM</a:t>
            </a:r>
            <a:r>
              <a:rPr lang="en-US" sz="1100" dirty="0"/>
              <a:t> ASAP. You will not be able to adjust and/or zoom the camera to examine the resident.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25CC232-FCF6-4C6A-998C-256AF999B42B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2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 for go! All green light dots should be lit at all times during consult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red dots mute the microphone. The provider will not be able to hear you!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Center button must be selected to unmute, regardless of using +/- symbol to adjust the volume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Long cord, allow resident to hold if necessary to hear &amp; to speak into. Speaker &amp; microphone dual function!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A69BCA-ABF7-43B3-92FB-EC21B44A826A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1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</a:t>
            </a:r>
            <a:r>
              <a:rPr lang="en-US" baseline="0" dirty="0"/>
              <a:t> the exam camera approximately 6 inches away from the area that is being examined, and slowly bring closer to the area you are choosing to examine.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Hold  steady to active the auto focus feature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image is not clear, you can reset the camera by pointing it to the </a:t>
            </a:r>
            <a:r>
              <a:rPr lang="en-US" baseline="0" dirty="0" err="1"/>
              <a:t>Curavicare</a:t>
            </a:r>
            <a:r>
              <a:rPr lang="en-US" baseline="0" dirty="0"/>
              <a:t>™ work surface &amp; then back to area of exam.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03A5C5-B58B-435D-AB7B-F72F05856FB8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4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Check light brightness once turned on, if dim or no light showing, please change the batteries located in the first drawer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Pull up on the pinna part of the 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Place stethoscope directly into open canal, should allow view of the ear drum(Pearl)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E36AE2-0B26-41E8-AC8F-F3CDDFAD8650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84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Please follow directions to connect stethoscope on the </a:t>
            </a:r>
            <a:r>
              <a:rPr lang="en-US" dirty="0" err="1"/>
              <a:t>CuraviCart</a:t>
            </a:r>
            <a:r>
              <a:rPr lang="en-US" dirty="0"/>
              <a:t> screen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Press power button, followed by “M” button twice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Check stethoscope function screen; a flashing </a:t>
            </a:r>
            <a:r>
              <a:rPr lang="en-US" dirty="0" err="1"/>
              <a:t>bluetooth</a:t>
            </a:r>
            <a:r>
              <a:rPr lang="en-US" dirty="0"/>
              <a:t> symbol should be to the right of this viewing screen on the stethoscope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B0DD78-7797-43E9-A421-1A4286B16150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51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Periodically glance at your screen to ensure the connection status still reads “connected” as it may become “disconnected” depending on distance &amp; body 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Leave stethoscope probe out of your ear that is facing the telemedicine cart. This will allow you to be able to hear the physician for stethoscope placement instructions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73A2-C8E7-4543-91CE-F49A589C208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EB5880-7B31-40E4-B70F-872E3E77731D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52950"/>
            <a:ext cx="1676400" cy="562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1" y="0"/>
            <a:ext cx="8915418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3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52950"/>
            <a:ext cx="1676400" cy="562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1" y="0"/>
            <a:ext cx="8915418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52950"/>
            <a:ext cx="1676400" cy="562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1" y="0"/>
            <a:ext cx="8915418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2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52950"/>
            <a:ext cx="1676400" cy="562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1" y="0"/>
            <a:ext cx="8915418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7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96624" y="-31563"/>
            <a:ext cx="5115814" cy="517893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52950"/>
            <a:ext cx="1676400" cy="562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1" y="0"/>
            <a:ext cx="8915418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3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52950"/>
            <a:ext cx="1676400" cy="562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1" y="0"/>
            <a:ext cx="8915418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2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52950"/>
            <a:ext cx="1676400" cy="562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1" y="0"/>
            <a:ext cx="8915418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1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52950"/>
            <a:ext cx="1676400" cy="562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1" y="0"/>
            <a:ext cx="8915418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52950"/>
            <a:ext cx="1676400" cy="562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1" y="0"/>
            <a:ext cx="8915418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52950"/>
            <a:ext cx="1676400" cy="562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1" y="0"/>
            <a:ext cx="8915418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7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52950"/>
            <a:ext cx="1676400" cy="562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1" y="0"/>
            <a:ext cx="8915418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3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9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2AA4-FC07-4623-B82C-0EABF9E07170}" type="datetime1">
              <a:rPr lang="en-US" smtClean="0"/>
              <a:t>7/13/2018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EB2B1BF-D099-49BC-B60C-DAABC8344C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0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 spc="-150" baseline="0">
          <a:solidFill>
            <a:srgbClr val="4D4D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6C93D"/>
        </a:buClr>
        <a:buFont typeface="Arial" panose="020B0604020202020204" pitchFamily="34" charset="0"/>
        <a:buChar char="•"/>
        <a:defRPr sz="3200" kern="1200" spc="-100" baseline="0">
          <a:solidFill>
            <a:srgbClr val="4D4D4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6C93D"/>
        </a:buClr>
        <a:buFont typeface="Arial" panose="020B0604020202020204" pitchFamily="34" charset="0"/>
        <a:buChar char="–"/>
        <a:defRPr sz="2800" kern="1200" spc="-100" baseline="0">
          <a:solidFill>
            <a:srgbClr val="4D4D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6C93D"/>
        </a:buClr>
        <a:buFont typeface="Arial" panose="020B0604020202020204" pitchFamily="34" charset="0"/>
        <a:buChar char="•"/>
        <a:defRPr sz="2400" kern="1200" spc="-100" baseline="0">
          <a:solidFill>
            <a:srgbClr val="4D4D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6C93D"/>
        </a:buClr>
        <a:buFont typeface="Arial" panose="020B0604020202020204" pitchFamily="34" charset="0"/>
        <a:buChar char="–"/>
        <a:defRPr sz="2000" kern="1200" spc="-100" baseline="0">
          <a:solidFill>
            <a:srgbClr val="4D4D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6C93D"/>
        </a:buClr>
        <a:buFont typeface="Arial" panose="020B0604020202020204" pitchFamily="34" charset="0"/>
        <a:buChar char="»"/>
        <a:defRPr sz="2000" kern="1200" spc="-100" baseline="0">
          <a:solidFill>
            <a:srgbClr val="4D4D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Research-Statistics-Data-and-Systems/Statistics-Trends-and-Reports/Reports/downloads/costdriverstask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.org/idc/groups/heart-public/@wcm/@hcm/documents/downloadable/ucm_477328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5867400" cy="15835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chemeClr val="accent3"/>
                </a:solidFill>
                <a:latin typeface="+mn-lt"/>
              </a:rPr>
              <a:t>Telepresenter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 Training</a:t>
            </a:r>
            <a:br>
              <a:rPr lang="en-US" dirty="0">
                <a:solidFill>
                  <a:schemeClr val="accent3"/>
                </a:solidFill>
                <a:latin typeface="+mn-lt"/>
              </a:rPr>
            </a:br>
            <a:br>
              <a:rPr lang="en-US" dirty="0">
                <a:solidFill>
                  <a:schemeClr val="accent3"/>
                </a:solidFill>
                <a:latin typeface="+mn-lt"/>
              </a:rPr>
            </a:br>
            <a:br>
              <a:rPr lang="en-US" dirty="0">
                <a:solidFill>
                  <a:schemeClr val="accent3"/>
                </a:solidFill>
                <a:latin typeface="+mn-lt"/>
              </a:rPr>
            </a:br>
            <a:endParaRPr lang="en-US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4248150"/>
            <a:ext cx="4043362" cy="905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047750"/>
            <a:ext cx="2506077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1" y="0"/>
            <a:ext cx="8915418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3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839079"/>
            <a:ext cx="3962400" cy="408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How to use the stethoscope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6096000" y="1790081"/>
            <a:ext cx="2438399" cy="573350"/>
          </a:xfrm>
          <a:prstGeom prst="borderCallout1">
            <a:avLst>
              <a:gd name="adj1" fmla="val -30182"/>
              <a:gd name="adj2" fmla="val -101189"/>
              <a:gd name="adj3" fmla="val 75429"/>
              <a:gd name="adj4" fmla="val 120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The stethoscope is connected!</a:t>
            </a:r>
          </a:p>
        </p:txBody>
      </p:sp>
    </p:spTree>
    <p:extLst>
      <p:ext uri="{BB962C8B-B14F-4D97-AF65-F5344CB8AC3E}">
        <p14:creationId xmlns:p14="http://schemas.microsoft.com/office/powerpoint/2010/main" val="208727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The Value of Telemedicine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905713224"/>
              </p:ext>
            </p:extLst>
          </p:nvPr>
        </p:nvGraphicFramePr>
        <p:xfrm>
          <a:off x="1066800" y="1143000"/>
          <a:ext cx="630936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160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9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Communicating Changes of Condition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21855"/>
            <a:ext cx="8763000" cy="47982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SBAR</a:t>
            </a:r>
            <a:r>
              <a:rPr lang="en-US" b="0" dirty="0">
                <a:solidFill>
                  <a:schemeClr val="tx1"/>
                </a:solidFill>
              </a:rPr>
              <a:t>: </a:t>
            </a:r>
            <a:r>
              <a:rPr lang="en-US" b="0" dirty="0"/>
              <a:t>a technique to communicate a resident’s change of condition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09074" y="2048373"/>
            <a:ext cx="8686800" cy="2963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S</a:t>
            </a:r>
            <a:r>
              <a:rPr lang="en-US" dirty="0">
                <a:solidFill>
                  <a:schemeClr val="accent4"/>
                </a:solidFill>
              </a:rPr>
              <a:t>ituation (a concise statement of the problem)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B</a:t>
            </a:r>
            <a:r>
              <a:rPr lang="en-US" dirty="0">
                <a:solidFill>
                  <a:schemeClr val="accent4"/>
                </a:solidFill>
              </a:rPr>
              <a:t>ackground (pertinent and brief information related to the situation)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A</a:t>
            </a:r>
            <a:r>
              <a:rPr lang="en-US" dirty="0">
                <a:solidFill>
                  <a:schemeClr val="accent4"/>
                </a:solidFill>
              </a:rPr>
              <a:t>ssessment (what you found/think)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R</a:t>
            </a:r>
            <a:r>
              <a:rPr lang="en-US" dirty="0">
                <a:solidFill>
                  <a:schemeClr val="accent4"/>
                </a:solidFill>
              </a:rPr>
              <a:t>ecommendation (recommended action— what you want)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9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5938"/>
            <a:ext cx="8534400" cy="85725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Potentially Avoidable Hospitalizations – What is the complete list?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45394"/>
            <a:ext cx="4038600" cy="2545556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Acute Renal Failure (AKI)</a:t>
            </a:r>
          </a:p>
          <a:p>
            <a:r>
              <a:rPr lang="en-US" sz="1600" dirty="0"/>
              <a:t>Altered mental status</a:t>
            </a:r>
          </a:p>
          <a:p>
            <a:r>
              <a:rPr lang="en-US" sz="1600" dirty="0"/>
              <a:t>Anemia</a:t>
            </a:r>
          </a:p>
          <a:p>
            <a:r>
              <a:rPr lang="en-US" sz="1600" dirty="0"/>
              <a:t>C. Difficile infection</a:t>
            </a:r>
          </a:p>
          <a:p>
            <a:r>
              <a:rPr lang="en-US" sz="1600" b="1" dirty="0">
                <a:solidFill>
                  <a:schemeClr val="accent4"/>
                </a:solidFill>
              </a:rPr>
              <a:t>CHF (Congestive Heart Failure)</a:t>
            </a:r>
          </a:p>
          <a:p>
            <a:r>
              <a:rPr lang="en-US" sz="1600" dirty="0"/>
              <a:t>Constipation / Impaction</a:t>
            </a:r>
          </a:p>
          <a:p>
            <a:r>
              <a:rPr lang="en-US" sz="1600" b="1" dirty="0">
                <a:solidFill>
                  <a:schemeClr val="accent4"/>
                </a:solidFill>
              </a:rPr>
              <a:t>COPD / Asthma </a:t>
            </a:r>
          </a:p>
          <a:p>
            <a:r>
              <a:rPr lang="en-US" sz="1600" dirty="0"/>
              <a:t>Diarrhea / Gastroenteritis</a:t>
            </a:r>
          </a:p>
          <a:p>
            <a:r>
              <a:rPr lang="en-US" sz="1600" b="1" dirty="0">
                <a:solidFill>
                  <a:schemeClr val="accent4"/>
                </a:solidFill>
              </a:rPr>
              <a:t>Dehydration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45394"/>
            <a:ext cx="4038600" cy="2545556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Failure to thrive</a:t>
            </a:r>
          </a:p>
          <a:p>
            <a:r>
              <a:rPr lang="en-US" sz="1600" dirty="0"/>
              <a:t>Falls and Trauma</a:t>
            </a:r>
          </a:p>
          <a:p>
            <a:r>
              <a:rPr lang="en-US" sz="1600" dirty="0"/>
              <a:t>HTN (hypertension)</a:t>
            </a:r>
          </a:p>
          <a:p>
            <a:r>
              <a:rPr lang="en-US" sz="1600" b="1" dirty="0">
                <a:solidFill>
                  <a:schemeClr val="accent4"/>
                </a:solidFill>
              </a:rPr>
              <a:t>Pneumonia</a:t>
            </a:r>
            <a:r>
              <a:rPr lang="en-US" sz="1600" dirty="0"/>
              <a:t> / Bronchitis</a:t>
            </a:r>
          </a:p>
          <a:p>
            <a:r>
              <a:rPr lang="en-US" sz="1600" dirty="0"/>
              <a:t>Nutritional deficiency</a:t>
            </a:r>
          </a:p>
          <a:p>
            <a:r>
              <a:rPr lang="en-US" sz="1600" dirty="0"/>
              <a:t>Poor glycemic control</a:t>
            </a:r>
          </a:p>
          <a:p>
            <a:r>
              <a:rPr lang="en-US" sz="1600" dirty="0"/>
              <a:t>Psychosis</a:t>
            </a:r>
          </a:p>
          <a:p>
            <a:r>
              <a:rPr lang="en-US" sz="1600" dirty="0"/>
              <a:t>Seizures</a:t>
            </a:r>
          </a:p>
          <a:p>
            <a:r>
              <a:rPr lang="en-US" sz="1600" b="1" dirty="0">
                <a:solidFill>
                  <a:schemeClr val="accent4"/>
                </a:solidFill>
              </a:rPr>
              <a:t>Skin Ulcers / Cellulitis</a:t>
            </a:r>
          </a:p>
          <a:p>
            <a:r>
              <a:rPr lang="en-US" sz="1600" b="1" dirty="0">
                <a:solidFill>
                  <a:schemeClr val="accent4"/>
                </a:solidFill>
              </a:rPr>
              <a:t>UTI (urinary tract infection)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7195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https://www.cms.gov/Research-Statistics-Data-and-Systems/Statistics-Trends-and-Reports/Reports/downloads/costdriverstask2.pdf</a:t>
            </a:r>
            <a:endParaRPr lang="en-US" sz="1000" dirty="0"/>
          </a:p>
          <a:p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818521"/>
            <a:ext cx="411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92D050"/>
                </a:solidFill>
              </a:rPr>
              <a:t>CONFIDENTIAL &amp; PROPRIETARY TO CURAVI HEALTH</a:t>
            </a:r>
          </a:p>
        </p:txBody>
      </p:sp>
    </p:spTree>
    <p:extLst>
      <p:ext uri="{BB962C8B-B14F-4D97-AF65-F5344CB8AC3E}">
        <p14:creationId xmlns:p14="http://schemas.microsoft.com/office/powerpoint/2010/main" val="47249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4767263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D469C24-214F-45DF-9331-EB4AAAC7CF61}" type="datetime1">
              <a:rPr lang="en-US" altLang="en-US" sz="1200" smtClean="0">
                <a:solidFill>
                  <a:srgbClr val="FEFEFE"/>
                </a:solidFill>
                <a:latin typeface="Calibri" pitchFamily="34" charset="0"/>
              </a:rPr>
              <a:t>7/13/2018</a:t>
            </a:fld>
            <a:endParaRPr lang="en-US" altLang="en-US" sz="1200" dirty="0">
              <a:solidFill>
                <a:srgbClr val="FEFEFE"/>
              </a:solidFill>
              <a:latin typeface="Calibri" pitchFamily="34" charset="0"/>
            </a:endParaRPr>
          </a:p>
        </p:txBody>
      </p:sp>
      <p:pic>
        <p:nvPicPr>
          <p:cNvPr id="8" name="Picture 7" descr="C:\Users\MeganKing\AppData\Local\Microsoft\Windows\INetCache\Content.Word\when_to_consult_ppt.jpg">
            <a:extLst>
              <a:ext uri="{FF2B5EF4-FFF2-40B4-BE49-F238E27FC236}">
                <a16:creationId xmlns:a16="http://schemas.microsoft.com/office/drawing/2014/main" id="{EEB9FF60-D88B-468A-9F69-9B71F3C726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175"/>
            <a:ext cx="8458200" cy="429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90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14799" y="327782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61458" y="3300654"/>
            <a:ext cx="152400" cy="86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9B5DA-B727-4955-9822-5ACE578E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423862"/>
            <a:ext cx="89058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6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6741"/>
            <a:ext cx="9525000" cy="85725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Responsibilities of the  Telemedicine Physicians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053" y="1080849"/>
            <a:ext cx="874294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Triage the telemedicine consult within 20 minutes of consult being initiated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Assess and diagnose the resident’s condition using: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Information from the scanned medical records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Verbal SBAR from the nurse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Input from the resident/family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Provide verbal orders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Documentation of  the consult </a:t>
            </a:r>
            <a:endParaRPr lang="en-US" sz="2000" baseline="30000" dirty="0"/>
          </a:p>
          <a:p>
            <a:pPr>
              <a:buClr>
                <a:schemeClr val="accent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35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7691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Roles and Responsibilities of the Telepresenter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14941"/>
            <a:ext cx="8610600" cy="33940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The clinician (RN/LPN) at the facility who participates in the telemedicine consult:</a:t>
            </a:r>
          </a:p>
          <a:p>
            <a:pPr marL="0" indent="0">
              <a:buNone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Submits the consult request and scans documents if necessary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Prepares the resident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Prepares the room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Assists the telemedicine physician with the assessment and evaluation of the resident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Coordinates follow-up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Accepts and initiates verbal orders from the telemedicine physician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Document that a </a:t>
            </a:r>
            <a:r>
              <a:rPr lang="en-US" dirty="0" err="1"/>
              <a:t>CuraviCare</a:t>
            </a:r>
            <a:r>
              <a:rPr lang="en-US" dirty="0"/>
              <a:t>™ telemedicine consult occurred in  the EMR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7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1251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An introduction to CuraviCare</a:t>
            </a:r>
            <a:r>
              <a:rPr lang="en-US" sz="2800" kern="1200" baseline="30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835739"/>
            <a:ext cx="7140380" cy="3601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733550"/>
            <a:ext cx="259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A7F21330-5749-4D89-A317-418D8E2E32AB}"/>
              </a:ext>
            </a:extLst>
          </p:cNvPr>
          <p:cNvSpPr/>
          <p:nvPr/>
        </p:nvSpPr>
        <p:spPr>
          <a:xfrm>
            <a:off x="6248400" y="2571750"/>
            <a:ext cx="2514600" cy="838200"/>
          </a:xfrm>
          <a:prstGeom prst="borderCallout1">
            <a:avLst>
              <a:gd name="adj1" fmla="val 18750"/>
              <a:gd name="adj2" fmla="val -8333"/>
              <a:gd name="adj3" fmla="val 50379"/>
              <a:gd name="adj4" fmla="val -62323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“Start Consult” to begin</a:t>
            </a:r>
          </a:p>
        </p:txBody>
      </p:sp>
    </p:spTree>
    <p:extLst>
      <p:ext uri="{BB962C8B-B14F-4D97-AF65-F5344CB8AC3E}">
        <p14:creationId xmlns:p14="http://schemas.microsoft.com/office/powerpoint/2010/main" val="378797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3AF790-C867-43DA-B5B2-4956D5F32D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8150"/>
            <a:ext cx="6400800" cy="417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9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What is ACOC?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42875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acute change of condition (ACOC) is a sudden, clinically important deviation from a resident’s baseline in physical, cognitive, behavioral, or functional domains.</a:t>
            </a:r>
          </a:p>
        </p:txBody>
      </p:sp>
    </p:spTree>
    <p:extLst>
      <p:ext uri="{BB962C8B-B14F-4D97-AF65-F5344CB8AC3E}">
        <p14:creationId xmlns:p14="http://schemas.microsoft.com/office/powerpoint/2010/main" val="3697948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E68040-CF33-4617-A496-18D747B5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3B516-EF46-4953-AA43-EFCAAB0BC6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11505"/>
            <a:ext cx="6781800" cy="38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39768-8A29-4FEF-8C30-3521CBAF8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89" y="482599"/>
            <a:ext cx="5374020" cy="4178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139A32-59DA-46AE-9253-8BF6E058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EB2B1BF-D099-49BC-B60C-DAABC8344CC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1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805C45-6D6C-4685-ADC2-61327E88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36EE6-C6C1-40F9-AD25-99C79C9B64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214437"/>
            <a:ext cx="3291840" cy="2427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370AF7-78BE-4A8A-BEEC-84AD49BEFA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2" y="1201737"/>
            <a:ext cx="3176905" cy="24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85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40303B-21B8-4E28-8D9B-D6B0ACA4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7375F-8046-4E6E-8E0F-9832BB221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60968"/>
            <a:ext cx="8153400" cy="38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14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91B3F-DF19-40C5-81EE-67B9553A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2F10EBC4-AFFE-4CB0-8FA3-ABE23D0DB3FF" descr="thankyou.png">
            <a:extLst>
              <a:ext uri="{FF2B5EF4-FFF2-40B4-BE49-F238E27FC236}">
                <a16:creationId xmlns:a16="http://schemas.microsoft.com/office/drawing/2014/main" id="{CD0BA41C-3974-4235-AD20-BF9AEC22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1950"/>
            <a:ext cx="74676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527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72130"/>
            <a:ext cx="556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Video Screen During a Consult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25</a:t>
            </a:fld>
            <a:endParaRPr 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5A199-1024-499C-9AAA-47F0437FA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8" y="314325"/>
            <a:ext cx="8745544" cy="472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59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6195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EKG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99626"/>
            <a:ext cx="6285521" cy="3176291"/>
          </a:xfrm>
          <a:prstGeom prst="rect">
            <a:avLst/>
          </a:prstGeom>
        </p:spPr>
      </p:pic>
      <p:sp>
        <p:nvSpPr>
          <p:cNvPr id="5" name="Callout: Bent Line 4"/>
          <p:cNvSpPr/>
          <p:nvPr/>
        </p:nvSpPr>
        <p:spPr>
          <a:xfrm>
            <a:off x="7010400" y="3333750"/>
            <a:ext cx="1752600" cy="838200"/>
          </a:xfrm>
          <a:prstGeom prst="borderCallout2">
            <a:avLst>
              <a:gd name="adj1" fmla="val 18018"/>
              <a:gd name="adj2" fmla="val 123"/>
              <a:gd name="adj3" fmla="val 18750"/>
              <a:gd name="adj4" fmla="val -16667"/>
              <a:gd name="adj5" fmla="val 55740"/>
              <a:gd name="adj6" fmla="val -134621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12-Lead EKG to begin read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2114550"/>
            <a:ext cx="205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Your Facility Name</a:t>
            </a:r>
          </a:p>
          <a:p>
            <a:r>
              <a:rPr lang="en-US" sz="1400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48380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61950"/>
            <a:ext cx="6865734" cy="4267200"/>
          </a:xfrm>
          <a:prstGeom prst="rect">
            <a:avLst/>
          </a:prstGeom>
        </p:spPr>
      </p:pic>
      <p:sp>
        <p:nvSpPr>
          <p:cNvPr id="5" name="Callout: Line 4"/>
          <p:cNvSpPr/>
          <p:nvPr/>
        </p:nvSpPr>
        <p:spPr>
          <a:xfrm>
            <a:off x="7543800" y="1276350"/>
            <a:ext cx="1447800" cy="2514600"/>
          </a:xfrm>
          <a:prstGeom prst="borderCallout1">
            <a:avLst>
              <a:gd name="adj1" fmla="val 18750"/>
              <a:gd name="adj2" fmla="val -8333"/>
              <a:gd name="adj3" fmla="val 13878"/>
              <a:gd name="adj4" fmla="val -184618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ordered by  physician following video consult, select this option.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5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1950"/>
            <a:ext cx="6477000" cy="4518837"/>
          </a:xfrm>
          <a:prstGeom prst="rect">
            <a:avLst/>
          </a:prstGeom>
        </p:spPr>
      </p:pic>
      <p:sp>
        <p:nvSpPr>
          <p:cNvPr id="5" name="Callout: Line 4"/>
          <p:cNvSpPr/>
          <p:nvPr/>
        </p:nvSpPr>
        <p:spPr>
          <a:xfrm>
            <a:off x="5562600" y="971550"/>
            <a:ext cx="3048000" cy="838200"/>
          </a:xfrm>
          <a:prstGeom prst="borderCallout1">
            <a:avLst>
              <a:gd name="adj1" fmla="val 18750"/>
              <a:gd name="adj2" fmla="val -8333"/>
              <a:gd name="adj3" fmla="val 58970"/>
              <a:gd name="adj4" fmla="val -38386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 the consult involved with the appropriate ordered EKG</a:t>
            </a:r>
          </a:p>
        </p:txBody>
      </p:sp>
      <p:sp>
        <p:nvSpPr>
          <p:cNvPr id="6" name="Callout: Line 5"/>
          <p:cNvSpPr/>
          <p:nvPr/>
        </p:nvSpPr>
        <p:spPr>
          <a:xfrm>
            <a:off x="6019800" y="2266950"/>
            <a:ext cx="2667000" cy="1524000"/>
          </a:xfrm>
          <a:prstGeom prst="borderCallout1">
            <a:avLst>
              <a:gd name="adj1" fmla="val 18750"/>
              <a:gd name="adj2" fmla="val -8333"/>
              <a:gd name="adj3" fmla="val 55147"/>
              <a:gd name="adj4" fmla="val -92535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Verify last name &amp; date of birth of the resident</a:t>
            </a:r>
          </a:p>
        </p:txBody>
      </p:sp>
    </p:spTree>
    <p:extLst>
      <p:ext uri="{BB962C8B-B14F-4D97-AF65-F5344CB8AC3E}">
        <p14:creationId xmlns:p14="http://schemas.microsoft.com/office/powerpoint/2010/main" val="36221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61950"/>
            <a:ext cx="6819872" cy="4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0477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Let’s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meet the </a:t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CuraviCart</a:t>
            </a:r>
            <a:r>
              <a:rPr lang="en-US" sz="4000" baseline="30000" dirty="0"/>
              <a:t>™</a:t>
            </a:r>
            <a:endParaRPr lang="en-US" sz="4000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817298"/>
            <a:ext cx="1066800" cy="29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7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31825"/>
            <a:ext cx="6705600" cy="41870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47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31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361950"/>
            <a:ext cx="6781800" cy="42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5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489E198-A052-4A2F-9C31-BB7EF5610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61" y="482599"/>
            <a:ext cx="6766477" cy="4178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C6744-1CC2-42F8-815A-E74C872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EB2B1BF-D099-49BC-B60C-DAABC8344CC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08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3666D9-2F4A-4400-AB0A-1B8E7903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063CA64-2422-4B27-A1E1-D4DD863F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62" y="900113"/>
            <a:ext cx="3538225" cy="2545556"/>
          </a:xfrm>
          <a:prstGeom prst="rect">
            <a:avLst/>
          </a:prstGeom>
        </p:spPr>
      </p:pic>
      <p:pic>
        <p:nvPicPr>
          <p:cNvPr id="4" name="Picture 14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084838FE-5EEC-41E2-8FE9-3B8B2945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365" y="900113"/>
            <a:ext cx="3624068" cy="2545556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018779BD-3C1E-40A3-80DD-748E7CCAFE07}"/>
              </a:ext>
            </a:extLst>
          </p:cNvPr>
          <p:cNvSpPr/>
          <p:nvPr/>
        </p:nvSpPr>
        <p:spPr>
          <a:xfrm>
            <a:off x="4040613" y="2732310"/>
            <a:ext cx="1905000" cy="2286000"/>
          </a:xfrm>
          <a:prstGeom prst="borderCallout1">
            <a:avLst>
              <a:gd name="adj1" fmla="val 18750"/>
              <a:gd name="adj2" fmla="val -8333"/>
              <a:gd name="adj3" fmla="val 441"/>
              <a:gd name="adj4" fmla="val -8139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Review patch placement PRIOR to selecting NEXT</a:t>
            </a:r>
          </a:p>
        </p:txBody>
      </p:sp>
    </p:spTree>
    <p:extLst>
      <p:ext uri="{BB962C8B-B14F-4D97-AF65-F5344CB8AC3E}">
        <p14:creationId xmlns:p14="http://schemas.microsoft.com/office/powerpoint/2010/main" val="3072450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07B010-5A3F-430D-9149-EE0AB054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213A2-ABD8-4279-A876-C5C86990F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449915"/>
            <a:ext cx="6659880" cy="40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45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32185"/>
            <a:ext cx="7162800" cy="4238625"/>
          </a:xfrm>
          <a:prstGeom prst="rect">
            <a:avLst/>
          </a:prstGeom>
        </p:spPr>
      </p:pic>
      <p:sp>
        <p:nvSpPr>
          <p:cNvPr id="3" name="Callout: Line 2"/>
          <p:cNvSpPr/>
          <p:nvPr/>
        </p:nvSpPr>
        <p:spPr>
          <a:xfrm>
            <a:off x="3810000" y="666750"/>
            <a:ext cx="2438400" cy="1219200"/>
          </a:xfrm>
          <a:prstGeom prst="borderCallout1">
            <a:avLst>
              <a:gd name="adj1" fmla="val 18750"/>
              <a:gd name="adj2" fmla="val -8333"/>
              <a:gd name="adj3" fmla="val 8299"/>
              <a:gd name="adj4" fmla="val -76836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 SAVE when ready to capture the preliminary read.</a:t>
            </a:r>
          </a:p>
        </p:txBody>
      </p:sp>
      <p:sp>
        <p:nvSpPr>
          <p:cNvPr id="5" name="Callout: Line 4"/>
          <p:cNvSpPr/>
          <p:nvPr/>
        </p:nvSpPr>
        <p:spPr>
          <a:xfrm>
            <a:off x="7772400" y="2038350"/>
            <a:ext cx="1295400" cy="1600200"/>
          </a:xfrm>
          <a:prstGeom prst="borderCallout1">
            <a:avLst>
              <a:gd name="adj1" fmla="val 18750"/>
              <a:gd name="adj2" fmla="val -8333"/>
              <a:gd name="adj3" fmla="val 91071"/>
              <a:gd name="adj4" fmla="val -1238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12-18 second count to completion </a:t>
            </a:r>
          </a:p>
        </p:txBody>
      </p:sp>
      <p:sp>
        <p:nvSpPr>
          <p:cNvPr id="6" name="Star: 5 Points 5"/>
          <p:cNvSpPr/>
          <p:nvPr/>
        </p:nvSpPr>
        <p:spPr>
          <a:xfrm>
            <a:off x="1676400" y="403412"/>
            <a:ext cx="304800" cy="3048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6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835" y="482962"/>
            <a:ext cx="5562600" cy="42843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Callout: Line 6"/>
          <p:cNvSpPr/>
          <p:nvPr/>
        </p:nvSpPr>
        <p:spPr>
          <a:xfrm>
            <a:off x="7620000" y="1657350"/>
            <a:ext cx="1371600" cy="2209800"/>
          </a:xfrm>
          <a:prstGeom prst="borderCallout1">
            <a:avLst>
              <a:gd name="adj1" fmla="val 18750"/>
              <a:gd name="adj2" fmla="val -8333"/>
              <a:gd name="adj3" fmla="val 116860"/>
              <a:gd name="adj4" fmla="val -8962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Sends to physician &amp; prints out on facility fax machine</a:t>
            </a:r>
          </a:p>
        </p:txBody>
      </p:sp>
      <p:sp>
        <p:nvSpPr>
          <p:cNvPr id="8" name="Callout: Line 7"/>
          <p:cNvSpPr/>
          <p:nvPr/>
        </p:nvSpPr>
        <p:spPr>
          <a:xfrm>
            <a:off x="152400" y="1428750"/>
            <a:ext cx="1371600" cy="1828800"/>
          </a:xfrm>
          <a:prstGeom prst="borderCallout1">
            <a:avLst>
              <a:gd name="adj1" fmla="val 2363"/>
              <a:gd name="adj2" fmla="val 101331"/>
              <a:gd name="adj3" fmla="val 144591"/>
              <a:gd name="adj4" fmla="val 396401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Allows you to re-adjust &amp; try again</a:t>
            </a:r>
          </a:p>
        </p:txBody>
      </p:sp>
    </p:spTree>
    <p:extLst>
      <p:ext uri="{BB962C8B-B14F-4D97-AF65-F5344CB8AC3E}">
        <p14:creationId xmlns:p14="http://schemas.microsoft.com/office/powerpoint/2010/main" val="2221945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82024-F2D0-4D98-9B43-F9CBB227C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1950"/>
            <a:ext cx="6781800" cy="4200948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882A1866-53F8-46E6-8E30-D41BF66B45A1}"/>
              </a:ext>
            </a:extLst>
          </p:cNvPr>
          <p:cNvSpPr/>
          <p:nvPr/>
        </p:nvSpPr>
        <p:spPr>
          <a:xfrm>
            <a:off x="7162800" y="1509924"/>
            <a:ext cx="1828800" cy="2357226"/>
          </a:xfrm>
          <a:prstGeom prst="borderCallout1">
            <a:avLst>
              <a:gd name="adj1" fmla="val 18750"/>
              <a:gd name="adj2" fmla="val -8333"/>
              <a:gd name="adj3" fmla="val -20559"/>
              <a:gd name="adj4" fmla="val -13309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Once completed, collect your preliminary EKG print out via fax machine</a:t>
            </a:r>
          </a:p>
        </p:txBody>
      </p:sp>
    </p:spTree>
    <p:extLst>
      <p:ext uri="{BB962C8B-B14F-4D97-AF65-F5344CB8AC3E}">
        <p14:creationId xmlns:p14="http://schemas.microsoft.com/office/powerpoint/2010/main" val="1016906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121754-D861-42FA-9E49-DBBEC65E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38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77EFB-C920-4230-99D6-954088DF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21" y="482599"/>
            <a:ext cx="7433862" cy="3963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13FACB-5136-464D-8604-997ABE75B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150" y="2468881"/>
            <a:ext cx="5323326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5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6D004-5690-498F-BD3D-3C2C5CDD3B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64" y="482599"/>
            <a:ext cx="6236271" cy="4178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3AB45-804D-4EA3-9C5C-4D87FC65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EB2B1BF-D099-49BC-B60C-DAABC8344CC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-584200" y="392854"/>
            <a:ext cx="3659188" cy="584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err="1"/>
              <a:t>CuraviCart</a:t>
            </a:r>
            <a:r>
              <a:rPr lang="en-US" altLang="en-US" sz="2800" baseline="30000" dirty="0"/>
              <a:t>™</a:t>
            </a:r>
          </a:p>
        </p:txBody>
      </p:sp>
      <p:sp>
        <p:nvSpPr>
          <p:cNvPr id="2049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4767263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356FA5E-1326-49D9-A2B4-5CAC49B87619}" type="datetime1">
              <a:rPr lang="en-US" altLang="en-US" sz="1200" smtClean="0">
                <a:solidFill>
                  <a:srgbClr val="FEFEFE"/>
                </a:solidFill>
                <a:latin typeface="Calibri" pitchFamily="34" charset="0"/>
              </a:rPr>
              <a:t>7/13/2018</a:t>
            </a:fld>
            <a:endParaRPr lang="en-US" altLang="en-US" sz="12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545580" y="630019"/>
            <a:ext cx="2598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alibri" pitchFamily="34" charset="0"/>
              </a:rPr>
              <a:t>Pan tilt zoom camera Remote in drawer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5334000" y="3638550"/>
            <a:ext cx="3295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alibri" pitchFamily="34" charset="0"/>
              </a:rPr>
              <a:t>Stethoscope, Otoscope, wound camera alcohol wipes, order sheets and directions </a:t>
            </a: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742952" y="1463248"/>
            <a:ext cx="2220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262627"/>
                </a:solidFill>
                <a:latin typeface="Calibri" pitchFamily="34" charset="0"/>
              </a:rPr>
              <a:t>Quick</a:t>
            </a:r>
            <a:r>
              <a:rPr lang="en-US" altLang="en-US" sz="1800" b="1" dirty="0">
                <a:solidFill>
                  <a:schemeClr val="tx1"/>
                </a:solidFill>
                <a:latin typeface="Calibri" pitchFamily="34" charset="0"/>
              </a:rPr>
              <a:t> directions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92854"/>
            <a:ext cx="1727458" cy="4726516"/>
          </a:xfrm>
          <a:prstGeom prst="rect">
            <a:avLst/>
          </a:prstGeom>
        </p:spPr>
      </p:pic>
      <p:sp>
        <p:nvSpPr>
          <p:cNvPr id="31" name="Bent Arrow 30"/>
          <p:cNvSpPr/>
          <p:nvPr/>
        </p:nvSpPr>
        <p:spPr>
          <a:xfrm flipV="1">
            <a:off x="2209800" y="1809750"/>
            <a:ext cx="1120776" cy="490538"/>
          </a:xfrm>
          <a:prstGeom prst="bentArrow">
            <a:avLst>
              <a:gd name="adj1" fmla="val 25000"/>
              <a:gd name="adj2" fmla="val 259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Bent Arrow 2"/>
          <p:cNvSpPr/>
          <p:nvPr/>
        </p:nvSpPr>
        <p:spPr>
          <a:xfrm flipH="1">
            <a:off x="4599783" y="566737"/>
            <a:ext cx="1849438" cy="490538"/>
          </a:xfrm>
          <a:prstGeom prst="bentArrow">
            <a:avLst>
              <a:gd name="adj1" fmla="val 25000"/>
              <a:gd name="adj2" fmla="val 259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flipH="1">
            <a:off x="4953000" y="3028950"/>
            <a:ext cx="1752600" cy="574908"/>
          </a:xfrm>
          <a:prstGeom prst="bentArrow">
            <a:avLst>
              <a:gd name="adj1" fmla="val 16539"/>
              <a:gd name="adj2" fmla="val 259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6800" y="2800350"/>
            <a:ext cx="20764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Plug in power cord to keep the battery charged after use.</a:t>
            </a:r>
            <a:endParaRPr lang="en-US" altLang="en-US" sz="1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" name="Bent Arrow 13"/>
          <p:cNvSpPr/>
          <p:nvPr/>
        </p:nvSpPr>
        <p:spPr>
          <a:xfrm flipV="1">
            <a:off x="2514600" y="3790950"/>
            <a:ext cx="1120776" cy="490538"/>
          </a:xfrm>
          <a:prstGeom prst="bentArrow">
            <a:avLst>
              <a:gd name="adj1" fmla="val 25000"/>
              <a:gd name="adj2" fmla="val 259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172200" y="2266950"/>
            <a:ext cx="2598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alibri" pitchFamily="34" charset="0"/>
              </a:rPr>
              <a:t>Scanner on the back of the cart</a:t>
            </a:r>
          </a:p>
        </p:txBody>
      </p:sp>
      <p:sp>
        <p:nvSpPr>
          <p:cNvPr id="16" name="Bent Arrow 15"/>
          <p:cNvSpPr/>
          <p:nvPr/>
        </p:nvSpPr>
        <p:spPr>
          <a:xfrm flipH="1">
            <a:off x="5486400" y="1885950"/>
            <a:ext cx="1849438" cy="381000"/>
          </a:xfrm>
          <a:prstGeom prst="bentArrow">
            <a:avLst>
              <a:gd name="adj1" fmla="val 25000"/>
              <a:gd name="adj2" fmla="val 259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V="1">
            <a:off x="2317383" y="990097"/>
            <a:ext cx="1120776" cy="490538"/>
          </a:xfrm>
          <a:prstGeom prst="bentArrow">
            <a:avLst>
              <a:gd name="adj1" fmla="val 25000"/>
              <a:gd name="adj2" fmla="val 259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847999" y="907018"/>
            <a:ext cx="2220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262627"/>
                </a:solidFill>
                <a:latin typeface="Calibri" pitchFamily="34" charset="0"/>
              </a:rPr>
              <a:t>EKG</a:t>
            </a:r>
            <a:endParaRPr lang="en-US" altLang="en-US" sz="18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13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" y="272998"/>
            <a:ext cx="8229600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Almost Done…..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8398" y="1918850"/>
            <a:ext cx="4648200" cy="406759"/>
          </a:xfrm>
        </p:spPr>
        <p:txBody>
          <a:bodyPr>
            <a:normAutofit fontScale="25000" lnSpcReduction="20000"/>
          </a:bodyPr>
          <a:lstStyle/>
          <a:p>
            <a:endParaRPr lang="en-US" altLang="en-US" dirty="0"/>
          </a:p>
          <a:p>
            <a:pPr algn="just"/>
            <a:r>
              <a:rPr lang="en-US" altLang="en-US" sz="8000" b="0" u="sng" dirty="0"/>
              <a:t>The</a:t>
            </a:r>
            <a:r>
              <a:rPr lang="en-US" altLang="en-US" sz="8000" b="0" u="sng" dirty="0">
                <a:solidFill>
                  <a:schemeClr val="accent4"/>
                </a:solidFill>
              </a:rPr>
              <a:t> Telemedicine Physician </a:t>
            </a:r>
            <a:r>
              <a:rPr lang="en-US" altLang="en-US" sz="8000" b="0" u="sng" dirty="0">
                <a:solidFill>
                  <a:schemeClr val="tx1"/>
                </a:solidFill>
              </a:rPr>
              <a:t>shall</a:t>
            </a:r>
            <a:r>
              <a:rPr lang="en-US" altLang="en-US" sz="8000" b="0" u="sng" dirty="0"/>
              <a:t>: </a:t>
            </a:r>
          </a:p>
          <a:p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sz="half" idx="2"/>
          </p:nvPr>
        </p:nvSpPr>
        <p:spPr>
          <a:xfrm>
            <a:off x="692404" y="2334259"/>
            <a:ext cx="4040188" cy="251221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000" dirty="0"/>
              <a:t>Confirms the plan of care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000" dirty="0"/>
              <a:t>Provides verbal orders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000" dirty="0"/>
              <a:t>Confirms follow up care</a:t>
            </a:r>
            <a:endParaRPr lang="en-US" altLang="en-US" dirty="0"/>
          </a:p>
          <a:p>
            <a:pPr marL="0" indent="0" eaLnBrk="1" hangingPunct="1">
              <a:buFont typeface="Arial" charset="0"/>
              <a:buNone/>
            </a:pP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961986" y="1915629"/>
            <a:ext cx="2779712" cy="324367"/>
          </a:xfrm>
        </p:spPr>
        <p:txBody>
          <a:bodyPr>
            <a:normAutofit fontScale="92500" lnSpcReduction="20000"/>
          </a:bodyPr>
          <a:lstStyle/>
          <a:p>
            <a:r>
              <a:rPr lang="en-US" sz="2000" b="0" u="sng" dirty="0"/>
              <a:t>The </a:t>
            </a:r>
            <a:r>
              <a:rPr lang="en-US" sz="2000" b="0" u="sng" dirty="0">
                <a:solidFill>
                  <a:schemeClr val="accent4"/>
                </a:solidFill>
              </a:rPr>
              <a:t>Telepresenter</a:t>
            </a:r>
            <a:r>
              <a:rPr lang="en-US" sz="2000" b="0" u="sng" dirty="0"/>
              <a:t> shall</a:t>
            </a:r>
            <a:r>
              <a:rPr lang="en-US" sz="2000" b="0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150898" y="2419350"/>
            <a:ext cx="4041775" cy="25122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Writes the verbal orders and reads back them back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dirty="0"/>
              <a:t>Closes the consult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Implements all orders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Contacts POA/family as appropriate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Documents the telemedicine occurrence</a:t>
            </a:r>
          </a:p>
        </p:txBody>
      </p:sp>
      <p:sp>
        <p:nvSpPr>
          <p:cNvPr id="44038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4767263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F6B0CFA-5FFC-49F8-8BB6-CE444A3A1D79}" type="datetime1">
              <a:rPr lang="en-US" altLang="en-US" sz="1200" smtClean="0">
                <a:solidFill>
                  <a:srgbClr val="FEFEFE"/>
                </a:solidFill>
                <a:latin typeface="Calibri" pitchFamily="34" charset="0"/>
              </a:rPr>
              <a:t>7/13/2018</a:t>
            </a:fld>
            <a:endParaRPr lang="en-US" altLang="en-US" sz="12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335142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Once the exam is complete the following shall occur:  </a:t>
            </a:r>
          </a:p>
        </p:txBody>
      </p:sp>
    </p:spTree>
    <p:extLst>
      <p:ext uri="{BB962C8B-B14F-4D97-AF65-F5344CB8AC3E}">
        <p14:creationId xmlns:p14="http://schemas.microsoft.com/office/powerpoint/2010/main" val="113346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379" y="286262"/>
            <a:ext cx="3302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/>
                </a:solidFill>
              </a:rPr>
              <a:t>Having trouble?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4097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5997575" y="167879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937C00D-6194-4F96-9F19-243C195CD784}" type="datetime1">
              <a:rPr lang="en-US" altLang="en-US" sz="1200" smtClean="0">
                <a:solidFill>
                  <a:srgbClr val="FEFEFE"/>
                </a:solidFill>
                <a:latin typeface="Calibri" pitchFamily="34" charset="0"/>
              </a:rPr>
              <a:t>7/13/2018</a:t>
            </a:fld>
            <a:endParaRPr lang="en-US" altLang="en-US" sz="12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75379" y="915330"/>
            <a:ext cx="80216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400" b="1" dirty="0">
                <a:solidFill>
                  <a:schemeClr val="accent4"/>
                </a:solidFill>
                <a:latin typeface="+mn-lt"/>
              </a:rPr>
              <a:t>Speaker/Microphone issues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Make sure the speaker is not muted (if light is red, make it green)</a:t>
            </a:r>
          </a:p>
          <a:p>
            <a:pPr lvl="1" indent="0" eaLnBrk="1" hangingPunct="1">
              <a:spcBef>
                <a:spcPct val="0"/>
              </a:spcBef>
              <a:buClrTx/>
              <a:buSzTx/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400" b="1" dirty="0">
                <a:solidFill>
                  <a:schemeClr val="accent4"/>
                </a:solidFill>
                <a:latin typeface="+mn-lt"/>
              </a:rPr>
              <a:t>Otoscope not working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Check batteries (located in top drawer)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Check USB connection </a:t>
            </a:r>
          </a:p>
          <a:p>
            <a:pPr lvl="1" indent="0" eaLnBrk="1" hangingPunct="1">
              <a:spcBef>
                <a:spcPct val="0"/>
              </a:spcBef>
              <a:buClrTx/>
              <a:buSzTx/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sz="1400" b="1" dirty="0">
                <a:solidFill>
                  <a:schemeClr val="accent4"/>
                </a:solidFill>
                <a:latin typeface="+mn-lt"/>
              </a:rPr>
              <a:t>Stethoscope not working</a:t>
            </a:r>
          </a:p>
          <a:p>
            <a:pPr marL="1197864" lvl="1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803275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	Check battery (located in top drawer)</a:t>
            </a:r>
          </a:p>
          <a:p>
            <a:pPr marL="1197864" lvl="1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803275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Ensure Bluetooth connectivity </a:t>
            </a:r>
          </a:p>
          <a:p>
            <a:pPr marL="740664" lvl="1" indent="0" eaLnBrk="1" hangingPunct="1">
              <a:spcBef>
                <a:spcPct val="0"/>
              </a:spcBef>
              <a:buClrTx/>
              <a:buSzTx/>
              <a:buNone/>
              <a:tabLst>
                <a:tab pos="803275" algn="l"/>
                <a:tab pos="1201738" algn="l"/>
              </a:tabLst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1400" b="1" dirty="0">
                <a:solidFill>
                  <a:schemeClr val="accent4"/>
                </a:solidFill>
                <a:latin typeface="+mn-lt"/>
              </a:rPr>
              <a:t>Internet Connectivity issue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Check wireless status 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sz="1600" b="1" i="1" dirty="0">
                <a:solidFill>
                  <a:schemeClr val="accent6"/>
                </a:solidFill>
                <a:latin typeface="+mn-lt"/>
              </a:rPr>
              <a:t>If the cart appears to be asleep or not working, it may need to be plugged in.</a:t>
            </a:r>
          </a:p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sz="1600" b="1" i="1" dirty="0">
                <a:solidFill>
                  <a:schemeClr val="accent6"/>
                </a:solidFill>
                <a:latin typeface="+mn-lt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621" y="2912417"/>
            <a:ext cx="3810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148" y="3494169"/>
            <a:ext cx="371475" cy="3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095671" y="2094295"/>
            <a:ext cx="361950" cy="345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1421" y="4158382"/>
            <a:ext cx="6395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1-888-5CURAVI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(1-888-528-7284)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3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Having Trouble During Consult?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extLst/>
          </p:nvPr>
        </p:nvSpPr>
        <p:spPr/>
        <p:txBody>
          <a:bodyPr/>
          <a:lstStyle/>
          <a:p>
            <a:r>
              <a:rPr lang="en-US"/>
              <a:t>Closing </a:t>
            </a:r>
            <a:r>
              <a:rPr lang="en-US" err="1"/>
              <a:t>CuraviCare</a:t>
            </a:r>
            <a:r>
              <a:rPr lang="en-US" dirty="0"/>
              <a:t> APP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extLst/>
          </p:nvPr>
        </p:nvSpPr>
        <p:spPr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Select </a:t>
            </a:r>
            <a:r>
              <a:rPr lang="en-US" b="1" dirty="0">
                <a:solidFill>
                  <a:srgbClr val="FF0000"/>
                </a:solidFill>
              </a:rPr>
              <a:t>Red </a:t>
            </a:r>
            <a:r>
              <a:rPr lang="en-US" dirty="0"/>
              <a:t>close box </a:t>
            </a:r>
          </a:p>
          <a:p>
            <a:r>
              <a:rPr lang="en-US" dirty="0"/>
              <a:t>Click “</a:t>
            </a:r>
            <a:r>
              <a:rPr lang="en-US" b="1" dirty="0"/>
              <a:t>X</a:t>
            </a:r>
            <a:r>
              <a:rPr lang="en-US" dirty="0"/>
              <a:t>” at top right of the </a:t>
            </a:r>
            <a:r>
              <a:rPr lang="en-US" dirty="0" err="1"/>
              <a:t>CuraviCare</a:t>
            </a:r>
            <a:r>
              <a:rPr lang="en-US" dirty="0"/>
              <a:t> screen.</a:t>
            </a:r>
          </a:p>
          <a:p>
            <a:r>
              <a:rPr lang="en-US" dirty="0"/>
              <a:t>Select “</a:t>
            </a:r>
            <a:r>
              <a:rPr lang="en-US" b="1" dirty="0"/>
              <a:t>Quit </a:t>
            </a:r>
            <a:r>
              <a:rPr lang="en-US" b="1" dirty="0" err="1"/>
              <a:t>CuraviCare</a:t>
            </a:r>
            <a:r>
              <a:rPr lang="en-US" dirty="0"/>
              <a:t>” from pop-up box.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extLst/>
          </p:nvPr>
        </p:nvSpPr>
        <p:spPr/>
        <p:txBody>
          <a:bodyPr/>
          <a:lstStyle/>
          <a:p>
            <a:r>
              <a:rPr lang="en-US"/>
              <a:t>Re-launching </a:t>
            </a:r>
            <a:r>
              <a:rPr lang="en-US" err="1"/>
              <a:t>CuraviCare</a:t>
            </a:r>
            <a:r>
              <a:rPr lang="en-US" dirty="0"/>
              <a:t> APP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extLst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Select “</a:t>
            </a:r>
            <a:r>
              <a:rPr lang="en-US" b="1" dirty="0" err="1"/>
              <a:t>CuraviCare</a:t>
            </a:r>
            <a:r>
              <a:rPr lang="en-US" dirty="0"/>
              <a:t>” APP from main screen.  </a:t>
            </a:r>
          </a:p>
          <a:p>
            <a:r>
              <a:rPr lang="en-US" dirty="0"/>
              <a:t>Wait for Physician to </a:t>
            </a:r>
            <a:r>
              <a:rPr lang="en-US" b="1" dirty="0">
                <a:solidFill>
                  <a:schemeClr val="accent6"/>
                </a:solidFill>
              </a:rPr>
              <a:t>((</a:t>
            </a:r>
            <a:r>
              <a:rPr lang="en-US" b="1" dirty="0"/>
              <a:t>Ding</a:t>
            </a:r>
            <a:r>
              <a:rPr lang="en-US" b="1" dirty="0">
                <a:solidFill>
                  <a:schemeClr val="accent6"/>
                </a:solidFill>
              </a:rPr>
              <a:t>))</a:t>
            </a:r>
            <a:r>
              <a:rPr lang="en-US" b="1" dirty="0"/>
              <a:t> </a:t>
            </a:r>
            <a:r>
              <a:rPr lang="en-US" dirty="0"/>
              <a:t>in on </a:t>
            </a:r>
            <a:r>
              <a:rPr lang="en-US" dirty="0" err="1"/>
              <a:t>Curavi</a:t>
            </a:r>
            <a:r>
              <a:rPr lang="en-US" dirty="0"/>
              <a:t> Cart!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42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400425"/>
            <a:ext cx="857250" cy="533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11" descr="Screenshot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1491651"/>
            <a:ext cx="6858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66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Technical Support</a:t>
            </a:r>
          </a:p>
        </p:txBody>
      </p:sp>
      <p:sp>
        <p:nvSpPr>
          <p:cNvPr id="4097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7010400" y="168275"/>
            <a:ext cx="21336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3B61F00-0DFA-43CC-83E8-D2D8CE38449D}" type="datetime1">
              <a:rPr lang="en-US" altLang="en-US" sz="1200" smtClean="0">
                <a:solidFill>
                  <a:srgbClr val="FEFEFE"/>
                </a:solidFill>
                <a:latin typeface="Calibri" pitchFamily="34" charset="0"/>
              </a:rPr>
              <a:t>7/13/2018</a:t>
            </a:fld>
            <a:endParaRPr lang="en-US" altLang="en-US" sz="12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33400" y="1314451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If an issue is not resolved contact CuraviSupport</a:t>
            </a:r>
            <a:r>
              <a:rPr lang="en-US" sz="2000" baseline="30000" dirty="0">
                <a:solidFill>
                  <a:schemeClr val="tx1"/>
                </a:solidFill>
                <a:latin typeface="+mn-lt"/>
              </a:rPr>
              <a:t>TM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They are available to help 24 hours a 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0" y="2190750"/>
            <a:ext cx="64008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/>
                </a:solidFill>
              </a:rPr>
              <a:t>1-888-5CURAVI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(1-888-528-7284)</a:t>
            </a:r>
            <a:endParaRPr lang="en-US" sz="3200" b="1" dirty="0">
              <a:solidFill>
                <a:schemeClr val="accent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23576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technical difficulties occur during a telemedicine consult, the Telemedicine Physician will call you on the phone to the determine appropriate course of action.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11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C5D4FE-A02D-4A38-B1D0-2B7B7988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44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63E4D-D196-47A9-B665-64FA1D345A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47750"/>
            <a:ext cx="7086600" cy="352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58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7339F-38F4-48B0-824A-A4F8B95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45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489FF-137D-4378-A06A-DE1700D9C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76350"/>
            <a:ext cx="6285521" cy="3176291"/>
          </a:xfrm>
          <a:prstGeom prst="rect">
            <a:avLst/>
          </a:prstGeom>
        </p:spPr>
      </p:pic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30F19237-7419-409B-A254-1B677597F854}"/>
              </a:ext>
            </a:extLst>
          </p:cNvPr>
          <p:cNvSpPr/>
          <p:nvPr/>
        </p:nvSpPr>
        <p:spPr>
          <a:xfrm>
            <a:off x="7239000" y="1131506"/>
            <a:ext cx="1752600" cy="2888044"/>
          </a:xfrm>
          <a:prstGeom prst="borderCallout2">
            <a:avLst>
              <a:gd name="adj1" fmla="val 523"/>
              <a:gd name="adj2" fmla="val -118"/>
              <a:gd name="adj3" fmla="val 75"/>
              <a:gd name="adj4" fmla="val -483"/>
              <a:gd name="adj5" fmla="val 94846"/>
              <a:gd name="adj6" fmla="val -108385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Prior to providing  training, please click “Enter Training Mode” to utilize CuraviCare™ and  CuraviCart™ .</a:t>
            </a:r>
          </a:p>
        </p:txBody>
      </p:sp>
    </p:spTree>
    <p:extLst>
      <p:ext uri="{BB962C8B-B14F-4D97-AF65-F5344CB8AC3E}">
        <p14:creationId xmlns:p14="http://schemas.microsoft.com/office/powerpoint/2010/main" val="3394656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573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Appendix for Train - the -Trainers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Potentially Avoidable Hospitalizations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4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442" y="2095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Congestive Heart Failure Exacerbation Signs/Symptoms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971550"/>
            <a:ext cx="883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Frequent dry hacking or moist cough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Worsening shortness of breath with activity or shortness of breath at rest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Increased discomfort or swelling (edema) in the legs, feet, and ankles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Lung sounds – new or worsening rales 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Sudden weight gain of more than 2-3lbs in a 24 hr. period, 5 lbs. in a week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Discomfort or swelling in the abdomen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Trouble sleeping, cannot lie flat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New or worsening dizziness, confusion, sadness, depression, or fatigue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Loss of appetite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Fall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BNP&gt;300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31941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accent4"/>
                </a:solidFill>
                <a:hlinkClick r:id="rId3"/>
              </a:rPr>
              <a:t>http://www.heart.org/idc/groups/heart-public/@wcm/@hcm/documents/downloadable/ucm_477328.pdf</a:t>
            </a:r>
            <a:r>
              <a:rPr lang="en-US" sz="1400" dirty="0">
                <a:solidFill>
                  <a:schemeClr val="accent4"/>
                </a:solidFill>
              </a:rPr>
              <a:t>) </a:t>
            </a:r>
            <a:r>
              <a:rPr lang="en-US" dirty="0"/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7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16" y="24307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Pneumonia Signs/Symptoms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0326"/>
            <a:ext cx="7772400" cy="3276600"/>
          </a:xfrm>
        </p:spPr>
        <p:txBody>
          <a:bodyPr>
            <a:normAutofit fontScale="32500" lnSpcReduction="20000"/>
          </a:bodyPr>
          <a:lstStyle/>
          <a:p>
            <a:r>
              <a:rPr lang="en-US" sz="5600" dirty="0"/>
              <a:t>Cough with phlegm </a:t>
            </a:r>
          </a:p>
          <a:p>
            <a:r>
              <a:rPr lang="en-US" sz="5600" dirty="0"/>
              <a:t>Chest pain when breathing or coughing,</a:t>
            </a:r>
          </a:p>
          <a:p>
            <a:r>
              <a:rPr lang="en-US" sz="5600" dirty="0"/>
              <a:t>Labored breathing or shortness of breath (RR&gt;24)</a:t>
            </a:r>
          </a:p>
          <a:p>
            <a:r>
              <a:rPr lang="en-US" sz="5600" dirty="0"/>
              <a:t>Blood Oxygen saturation level &lt; 92% on room air or on usual O2 settings in patients with chronic oxygen requirements.</a:t>
            </a:r>
          </a:p>
          <a:p>
            <a:pPr lvl="0"/>
            <a:r>
              <a:rPr lang="en-US" sz="5600" dirty="0"/>
              <a:t>Evidence of focal pulmonary consolidation including rales, rhonchi, decreased breathe sounds, or dullness to percussion </a:t>
            </a:r>
          </a:p>
          <a:p>
            <a:r>
              <a:rPr lang="en-US" sz="5600" dirty="0"/>
              <a:t>Coughing up phlegm</a:t>
            </a:r>
          </a:p>
          <a:p>
            <a:r>
              <a:rPr lang="en-US" sz="5600" dirty="0"/>
              <a:t>Fever, chills * older adults sometimes have lower than normal body temperature </a:t>
            </a:r>
          </a:p>
          <a:p>
            <a:r>
              <a:rPr lang="en-US" sz="5600" dirty="0"/>
              <a:t>Feels suddenly worse after a cold or flu </a:t>
            </a:r>
          </a:p>
          <a:p>
            <a:r>
              <a:rPr lang="en-US" sz="5600" dirty="0"/>
              <a:t>Nausea, vomiting, diarrhea </a:t>
            </a:r>
          </a:p>
          <a:p>
            <a:r>
              <a:rPr lang="en-US" sz="5600" dirty="0"/>
              <a:t>Confusion, delirium </a:t>
            </a:r>
          </a:p>
          <a:p>
            <a:endParaRPr lang="en-US" sz="60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466417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http://www.nhlbi.nih.gov/health/health-topics/topics/pnu/signs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19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0458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</a:rPr>
              <a:t>COPD/Asthma Exacerbation Signs/Symptoms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21105" y="1231107"/>
            <a:ext cx="7503695" cy="3810000"/>
          </a:xfrm>
        </p:spPr>
        <p:txBody>
          <a:bodyPr>
            <a:normAutofit/>
          </a:bodyPr>
          <a:lstStyle/>
          <a:p>
            <a:r>
              <a:rPr lang="en-US" sz="1900" dirty="0"/>
              <a:t>Sudden or sustained worsening of dyspnea</a:t>
            </a:r>
          </a:p>
          <a:p>
            <a:r>
              <a:rPr lang="en-US" sz="1900" dirty="0"/>
              <a:t>O2sat 92% or less on RA, RR &gt;24</a:t>
            </a:r>
          </a:p>
          <a:p>
            <a:r>
              <a:rPr lang="en-US" sz="1900" dirty="0"/>
              <a:t>Wheezing</a:t>
            </a:r>
          </a:p>
          <a:p>
            <a:r>
              <a:rPr lang="en-US" sz="1900" dirty="0"/>
              <a:t>Cough, or sputum production, or change in viscosity, color, volume</a:t>
            </a:r>
          </a:p>
          <a:p>
            <a:r>
              <a:rPr lang="en-US" sz="1900" dirty="0"/>
              <a:t>Increased use of maintenance medications </a:t>
            </a:r>
          </a:p>
          <a:p>
            <a:r>
              <a:rPr lang="en-US" sz="1900" dirty="0"/>
              <a:t>Elevated temp and pulse rates, drop in BP &amp; and change in mental status in critically ill individuals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4428709"/>
            <a:ext cx="7696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http://rnao.ca/sites/rnao-ca/files/Nursing_Care_of_Dyspnea_-The_6th_Vital_Sign_in_Individuals_with_Chronic_Obstructive_Pulmonary_Disease.pdf </a:t>
            </a:r>
          </a:p>
          <a:p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7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MEDI_CURAVI_CAMERA_20160902-06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657350"/>
            <a:ext cx="2689807" cy="2154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0188" y="28575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Main Camera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971550"/>
            <a:ext cx="4701988" cy="4009956"/>
          </a:xfrm>
          <a:prstGeom prst="rect">
            <a:avLst/>
          </a:prstGeom>
        </p:spPr>
      </p:pic>
      <p:sp>
        <p:nvSpPr>
          <p:cNvPr id="10" name="Callout: Line 9"/>
          <p:cNvSpPr/>
          <p:nvPr/>
        </p:nvSpPr>
        <p:spPr>
          <a:xfrm>
            <a:off x="6172200" y="361950"/>
            <a:ext cx="2590800" cy="1066800"/>
          </a:xfrm>
          <a:prstGeom prst="borderCallout1">
            <a:avLst>
              <a:gd name="adj1" fmla="val 18750"/>
              <a:gd name="adj2" fmla="val -8333"/>
              <a:gd name="adj3" fmla="val 203887"/>
              <a:gd name="adj4" fmla="val -134613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Remote located in the second drawer</a:t>
            </a:r>
          </a:p>
        </p:txBody>
      </p:sp>
    </p:spTree>
    <p:extLst>
      <p:ext uri="{BB962C8B-B14F-4D97-AF65-F5344CB8AC3E}">
        <p14:creationId xmlns:p14="http://schemas.microsoft.com/office/powerpoint/2010/main" val="1375617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UTI Signs/Symptoms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62000" y="1026497"/>
            <a:ext cx="8077200" cy="3470672"/>
          </a:xfrm>
        </p:spPr>
        <p:txBody>
          <a:bodyPr>
            <a:normAutofit/>
          </a:bodyPr>
          <a:lstStyle/>
          <a:p>
            <a:r>
              <a:rPr lang="en-US" sz="2000" dirty="0"/>
              <a:t>Change in mental status</a:t>
            </a:r>
          </a:p>
          <a:p>
            <a:r>
              <a:rPr lang="en-US" sz="2000" dirty="0"/>
              <a:t>Lower Abdominal pain</a:t>
            </a:r>
          </a:p>
          <a:p>
            <a:r>
              <a:rPr lang="en-US" sz="2000" dirty="0"/>
              <a:t>Shaky, weak, muscle aches</a:t>
            </a:r>
          </a:p>
          <a:p>
            <a:r>
              <a:rPr lang="en-US" sz="2000" dirty="0"/>
              <a:t>Urine may look cloudy, bloody or foul smelling</a:t>
            </a:r>
          </a:p>
          <a:p>
            <a:r>
              <a:rPr lang="en-US" sz="2000" dirty="0"/>
              <a:t>Fever not attributed to any other cause</a:t>
            </a:r>
          </a:p>
          <a:p>
            <a:r>
              <a:rPr lang="en-US" sz="2000" dirty="0"/>
              <a:t>Peripheral WBC count &gt;14000.</a:t>
            </a:r>
          </a:p>
          <a:p>
            <a:pPr lvl="0"/>
            <a:r>
              <a:rPr lang="en-US" sz="2000" dirty="0"/>
              <a:t>Dysuria, new or increased urinary frequency, new or increased urinary incontinence, gross hematuria, or acute costovertebral angle pain or tenderness </a:t>
            </a:r>
          </a:p>
          <a:p>
            <a:pPr lvl="0"/>
            <a:r>
              <a:rPr lang="en-US" sz="2000" dirty="0"/>
              <a:t>Fall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4497169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https://www.niddk.nih.gov/health-information/health-topics/urologic-disease/urinary-tract-infections-in-adults/Pages/facts.aspx#signs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940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09550"/>
            <a:ext cx="8686801" cy="857250"/>
          </a:xfrm>
        </p:spPr>
        <p:txBody>
          <a:bodyPr>
            <a:normAutofit fontScale="90000"/>
          </a:bodyPr>
          <a:lstStyle/>
          <a:p>
            <a:pPr lvl="0" algn="l"/>
            <a:br>
              <a:rPr lang="en-US" dirty="0"/>
            </a:br>
            <a:r>
              <a:rPr lang="en-US" sz="2800" dirty="0"/>
              <a:t>Dehydration / Acute Kidney Injury</a:t>
            </a:r>
            <a:br>
              <a:rPr lang="en-US" sz="3200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20015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Reduced urine output in 24 hours or reduced oral intake by approximately 25% or more of average intake for 3 consecutive days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New onset of Systolic BP &lt; 100 mm Hg (Lying, sitting or standing)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20% increase in Blood Urea nitrogen (e.g.  from 20 to 24) OR 20% increase in Serum Creatinine (e.g. from 1.0 to 1.2)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Sodium &gt; 145 or &lt; 135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Orthostatic drop in systolic BP of 20 mmHg or more going from supine to sitting or standing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Fall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Change in mental status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9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4934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Skin Ulcers / Surgical Wound Infection / Cellulitis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111605"/>
            <a:ext cx="7924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New onset of painful, warm, reddened, and/or swollen/indurated area of skin</a:t>
            </a:r>
          </a:p>
          <a:p>
            <a:pPr lvl="0">
              <a:buClr>
                <a:schemeClr val="accent1"/>
              </a:buClr>
            </a:pPr>
            <a:endParaRPr lang="en-US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associated with a skin ulcer or wound there is change of condition with signs of infection such as purulence, exudate, fever, new onset of pain, and/or induration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Fever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Drainage from surgical site, reddened, and/or swollen incisional area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3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5997575" y="167879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F39E59D-4AD6-4FCE-A783-BE117CCAA031}" type="datetime1">
              <a:rPr lang="en-US" altLang="en-US" sz="1200" smtClean="0">
                <a:solidFill>
                  <a:srgbClr val="FEFEFE"/>
                </a:solidFill>
                <a:latin typeface="Calibri" pitchFamily="34" charset="0"/>
              </a:rPr>
              <a:t>7/13/2018</a:t>
            </a:fld>
            <a:endParaRPr lang="en-US" altLang="en-US" sz="12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508" y="295522"/>
            <a:ext cx="6638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  <a:cs typeface="+mn-cs"/>
              </a:rPr>
              <a:t>Speaker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99" y="1118533"/>
            <a:ext cx="3910801" cy="3048000"/>
          </a:xfrm>
          <a:prstGeom prst="rect">
            <a:avLst/>
          </a:prstGeom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17352" y="1062250"/>
            <a:ext cx="45719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b="1" dirty="0">
                <a:solidFill>
                  <a:schemeClr val="accent4"/>
                </a:solidFill>
                <a:latin typeface="+mn-lt"/>
              </a:rPr>
              <a:t>Place it close to the resident!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To turn the volume up 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Press +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To turn the volume down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Press -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To mute the microphone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Press the center button</a:t>
            </a:r>
            <a:endParaRPr lang="en-US" alt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3415144" y="2452033"/>
            <a:ext cx="1676400" cy="381000"/>
          </a:xfrm>
          <a:prstGeom prst="borderCallout1">
            <a:avLst>
              <a:gd name="adj1" fmla="val -47677"/>
              <a:gd name="adj2" fmla="val 123734"/>
              <a:gd name="adj3" fmla="val 11826"/>
              <a:gd name="adj4" fmla="val 101000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Press to  turn the volume down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7375821" y="768285"/>
            <a:ext cx="1676400" cy="381000"/>
          </a:xfrm>
          <a:prstGeom prst="borderCallout1">
            <a:avLst>
              <a:gd name="adj1" fmla="val 347232"/>
              <a:gd name="adj2" fmla="val 35966"/>
              <a:gd name="adj3" fmla="val 105644"/>
              <a:gd name="adj4" fmla="val 68769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Press to turn the volume up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876800" y="408936"/>
            <a:ext cx="1676400" cy="381000"/>
          </a:xfrm>
          <a:prstGeom prst="borderCallout1">
            <a:avLst>
              <a:gd name="adj1" fmla="val 458505"/>
              <a:gd name="adj2" fmla="val 106379"/>
              <a:gd name="adj3" fmla="val 105644"/>
              <a:gd name="adj4" fmla="val 68769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Press to mute the microphone</a:t>
            </a:r>
          </a:p>
        </p:txBody>
      </p:sp>
    </p:spTree>
    <p:extLst>
      <p:ext uri="{BB962C8B-B14F-4D97-AF65-F5344CB8AC3E}">
        <p14:creationId xmlns:p14="http://schemas.microsoft.com/office/powerpoint/2010/main" val="215661520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34826"/>
            <a:ext cx="4267869" cy="3428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095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How to Use the Exam Camera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151912"/>
            <a:ext cx="2486073" cy="1086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317014"/>
            <a:ext cx="4038600" cy="724093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4876800" y="2678306"/>
            <a:ext cx="1676400" cy="655443"/>
          </a:xfrm>
          <a:prstGeom prst="borderCallout1">
            <a:avLst>
              <a:gd name="adj1" fmla="val 286289"/>
              <a:gd name="adj2" fmla="val -182728"/>
              <a:gd name="adj3" fmla="val 96868"/>
              <a:gd name="adj4" fmla="val 46685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1. Click the camera icon &amp; select “Exam Camera”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6172200" y="3638223"/>
            <a:ext cx="2671012" cy="625245"/>
          </a:xfrm>
          <a:prstGeom prst="borderCallout1">
            <a:avLst>
              <a:gd name="adj1" fmla="val 179992"/>
              <a:gd name="adj2" fmla="val -160797"/>
              <a:gd name="adj3" fmla="val 99623"/>
              <a:gd name="adj4" fmla="val 269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2. Click the camera icon to return to the Main Camera </a:t>
            </a:r>
          </a:p>
        </p:txBody>
      </p:sp>
    </p:spTree>
    <p:extLst>
      <p:ext uri="{BB962C8B-B14F-4D97-AF65-F5344CB8AC3E}">
        <p14:creationId xmlns:p14="http://schemas.microsoft.com/office/powerpoint/2010/main" val="372772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80" y="939398"/>
            <a:ext cx="4474086" cy="30971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480" y="22661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How to use the Otoscope </a:t>
            </a:r>
          </a:p>
        </p:txBody>
      </p:sp>
      <p:sp>
        <p:nvSpPr>
          <p:cNvPr id="3379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7010400" y="168275"/>
            <a:ext cx="21336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ABE57B5-E465-4B05-A65F-E83F3BB2EAAE}" type="datetime1">
              <a:rPr lang="en-US" altLang="en-US" sz="1200" smtClean="0">
                <a:solidFill>
                  <a:srgbClr val="FEFEFE"/>
                </a:solidFill>
                <a:latin typeface="Calibri" pitchFamily="34" charset="0"/>
              </a:rPr>
              <a:t>7/13/2018</a:t>
            </a:fld>
            <a:endParaRPr lang="en-US" altLang="en-US" sz="1200" dirty="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TELEMEDI_CURAVI_OTOSCOPE_20160902-14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895350"/>
            <a:ext cx="2765114" cy="1845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48" y="4149483"/>
            <a:ext cx="4103353" cy="735703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156796" y="2369952"/>
            <a:ext cx="1640305" cy="457200"/>
          </a:xfrm>
          <a:prstGeom prst="borderCallout1">
            <a:avLst>
              <a:gd name="adj1" fmla="val 426824"/>
              <a:gd name="adj2" fmla="val 80521"/>
              <a:gd name="adj3" fmla="val 105644"/>
              <a:gd name="adj4" fmla="val 68769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1. Click the camera icon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5867400" y="3892090"/>
            <a:ext cx="2895600" cy="625245"/>
          </a:xfrm>
          <a:prstGeom prst="borderCallout1">
            <a:avLst>
              <a:gd name="adj1" fmla="val 99533"/>
              <a:gd name="adj2" fmla="val -154339"/>
              <a:gd name="adj3" fmla="val 45742"/>
              <a:gd name="adj4" fmla="val 549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2. Click the camera icon to return to the Main Camera </a:t>
            </a:r>
          </a:p>
        </p:txBody>
      </p:sp>
    </p:spTree>
    <p:extLst>
      <p:ext uri="{BB962C8B-B14F-4D97-AF65-F5344CB8AC3E}">
        <p14:creationId xmlns:p14="http://schemas.microsoft.com/office/powerpoint/2010/main" val="261596775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6" y="825085"/>
            <a:ext cx="4414724" cy="3496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46" y="2413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How to Use the Stethoscope </a:t>
            </a:r>
          </a:p>
        </p:txBody>
      </p:sp>
      <p:sp>
        <p:nvSpPr>
          <p:cNvPr id="3379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7010400" y="168275"/>
            <a:ext cx="21336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0BD73F6-8E95-4C9E-B839-ACE489425648}" type="datetime1">
              <a:rPr lang="en-US" altLang="en-US" sz="1200" smtClean="0">
                <a:solidFill>
                  <a:srgbClr val="FEFEFE"/>
                </a:solidFill>
                <a:latin typeface="Calibri" pitchFamily="34" charset="0"/>
              </a:rPr>
              <a:t>7/13/2018</a:t>
            </a:fld>
            <a:endParaRPr lang="en-US" altLang="en-US" sz="1200" dirty="0">
              <a:solidFill>
                <a:srgbClr val="FEFEFE"/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233" y="887689"/>
            <a:ext cx="1928967" cy="2287867"/>
          </a:xfrm>
          <a:prstGeom prst="rect">
            <a:avLst/>
          </a:prstGeom>
        </p:spPr>
      </p:pic>
      <p:sp>
        <p:nvSpPr>
          <p:cNvPr id="14" name="Line Callout 1 13"/>
          <p:cNvSpPr/>
          <p:nvPr/>
        </p:nvSpPr>
        <p:spPr>
          <a:xfrm>
            <a:off x="6120830" y="3645452"/>
            <a:ext cx="2514600" cy="464344"/>
          </a:xfrm>
          <a:prstGeom prst="borderCallout1">
            <a:avLst>
              <a:gd name="adj1" fmla="val 93376"/>
              <a:gd name="adj2" fmla="val -43565"/>
              <a:gd name="adj3" fmla="val 14048"/>
              <a:gd name="adj4" fmla="val 286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2. Click Connect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B1BF-D099-49BC-B60C-DAABC8344CC8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721" y="4344766"/>
            <a:ext cx="3772097" cy="676311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144133" y="1756053"/>
            <a:ext cx="2209800" cy="381000"/>
          </a:xfrm>
          <a:prstGeom prst="borderCallout1">
            <a:avLst>
              <a:gd name="adj1" fmla="val 714364"/>
              <a:gd name="adj2" fmla="val 89616"/>
              <a:gd name="adj3" fmla="val 100637"/>
              <a:gd name="adj4" fmla="val 48397"/>
            </a:avLst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1. Click stethoscope icon</a:t>
            </a:r>
          </a:p>
        </p:txBody>
      </p:sp>
    </p:spTree>
    <p:extLst>
      <p:ext uri="{BB962C8B-B14F-4D97-AF65-F5344CB8AC3E}">
        <p14:creationId xmlns:p14="http://schemas.microsoft.com/office/powerpoint/2010/main" val="119888022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Custom 1">
      <a:dk1>
        <a:srgbClr val="4D4D4F"/>
      </a:dk1>
      <a:lt1>
        <a:sysClr val="window" lastClr="FFFFFF"/>
      </a:lt1>
      <a:dk2>
        <a:srgbClr val="8A8C8E"/>
      </a:dk2>
      <a:lt2>
        <a:srgbClr val="DCDDDE"/>
      </a:lt2>
      <a:accent1>
        <a:srgbClr val="96C93D"/>
      </a:accent1>
      <a:accent2>
        <a:srgbClr val="CAE3AC"/>
      </a:accent2>
      <a:accent3>
        <a:srgbClr val="A8D164"/>
      </a:accent3>
      <a:accent4>
        <a:srgbClr val="038A96"/>
      </a:accent4>
      <a:accent5>
        <a:srgbClr val="F3C317"/>
      </a:accent5>
      <a:accent6>
        <a:srgbClr val="D66027"/>
      </a:accent6>
      <a:hlink>
        <a:srgbClr val="038A96"/>
      </a:hlink>
      <a:folHlink>
        <a:srgbClr val="038A96"/>
      </a:folHlink>
    </a:clrScheme>
    <a:fontScheme name="Gotham Curavi">
      <a:majorFont>
        <a:latin typeface="Gotham Book"/>
        <a:ea typeface=""/>
        <a:cs typeface=""/>
      </a:majorFont>
      <a:minorFont>
        <a:latin typeface="Gotha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356ea9b-4626-46e5-a55e-09b7a6a220f4">MZ3WCPM7RKYV-1028553800-925</_dlc_DocId>
    <_dlc_DocIdUrl xmlns="2356ea9b-4626-46e5-a55e-09b7a6a220f4">
      <Url>https://curavihealth.sharepoint.com/ops/_layouts/15/DocIdRedir.aspx?ID=MZ3WCPM7RKYV-1028553800-925</Url>
      <Description>MZ3WCPM7RKYV-1028553800-925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uravi Presentation" ma:contentTypeID="0x0101006B42E0F413729A4799EEFAE2D46FF53E003445CD5A9097F24280540A0E98A7DAE3" ma:contentTypeVersion="3" ma:contentTypeDescription="" ma:contentTypeScope="" ma:versionID="1b7e7b3549b4dff02b75f08d6e3a445e">
  <xsd:schema xmlns:xsd="http://www.w3.org/2001/XMLSchema" xmlns:xs="http://www.w3.org/2001/XMLSchema" xmlns:p="http://schemas.microsoft.com/office/2006/metadata/properties" xmlns:ns2="2356ea9b-4626-46e5-a55e-09b7a6a220f4" targetNamespace="http://schemas.microsoft.com/office/2006/metadata/properties" ma:root="true" ma:fieldsID="bb95f87bf6ae52eb87e1efee67c3b6ed" ns2:_="">
    <xsd:import namespace="2356ea9b-4626-46e5-a55e-09b7a6a220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6ea9b-4626-46e5-a55e-09b7a6a220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056AE-5ED8-46BC-A700-0288F1EF939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356ea9b-4626-46e5-a55e-09b7a6a220f4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E1D08F-0BD1-436B-A34B-AF2BA3990F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23D259-BA1D-4594-9024-0DE70118056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2CF5B6C-FC5D-4F2E-A4A1-012103C774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56ea9b-4626-46e5-a55e-09b7a6a22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11272</TotalTime>
  <Words>3167</Words>
  <Application>Microsoft Office PowerPoint</Application>
  <PresentationFormat>On-screen Show (16:9)</PresentationFormat>
  <Paragraphs>463</Paragraphs>
  <Slides>52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Gotham Book</vt:lpstr>
      <vt:lpstr>Gotham Light</vt:lpstr>
      <vt:lpstr>Wingdings</vt:lpstr>
      <vt:lpstr>Wingdings 2</vt:lpstr>
      <vt:lpstr>Office Theme</vt:lpstr>
      <vt:lpstr>Telepresenter Training   </vt:lpstr>
      <vt:lpstr>What is ACOC?</vt:lpstr>
      <vt:lpstr>PowerPoint Presentation</vt:lpstr>
      <vt:lpstr>CuraviCart™</vt:lpstr>
      <vt:lpstr>Main Camera</vt:lpstr>
      <vt:lpstr>PowerPoint Presentation</vt:lpstr>
      <vt:lpstr>How to Use the Exam Camera </vt:lpstr>
      <vt:lpstr>How to use the Otoscope </vt:lpstr>
      <vt:lpstr>How to Use the Stethoscope </vt:lpstr>
      <vt:lpstr>How to use the stethoscope </vt:lpstr>
      <vt:lpstr>The Value of Telemedicine</vt:lpstr>
      <vt:lpstr>Communicating Changes of Condition</vt:lpstr>
      <vt:lpstr>Potentially Avoidable Hospitalizations – What is the complete list? </vt:lpstr>
      <vt:lpstr>PowerPoint Presentation</vt:lpstr>
      <vt:lpstr>PowerPoint Presentation</vt:lpstr>
      <vt:lpstr>Responsibilities of the  Telemedicine Physicians</vt:lpstr>
      <vt:lpstr>Roles and Responsibilities of the Telepresenter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Almost Done…..</vt:lpstr>
      <vt:lpstr>PowerPoint Presentation</vt:lpstr>
      <vt:lpstr>Having Trouble During Consult?</vt:lpstr>
      <vt:lpstr>Technical Support</vt:lpstr>
      <vt:lpstr>PowerPoint Presentation</vt:lpstr>
      <vt:lpstr>PowerPoint Presentation</vt:lpstr>
      <vt:lpstr>Appendix for Train - the -Trainers  Potentially Avoidable Hospitalizations</vt:lpstr>
      <vt:lpstr>Congestive Heart Failure Exacerbation Signs/Symptoms </vt:lpstr>
      <vt:lpstr>Pneumonia Signs/Symptoms </vt:lpstr>
      <vt:lpstr>COPD/Asthma Exacerbation Signs/Symptoms</vt:lpstr>
      <vt:lpstr>UTI Signs/Symptoms </vt:lpstr>
      <vt:lpstr> Dehydration / Acute Kidney Injury </vt:lpstr>
      <vt:lpstr>Skin Ulcers / Surgical Wound Infection / Cellulitis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King</dc:creator>
  <cp:lastModifiedBy>Megan King</cp:lastModifiedBy>
  <cp:revision>695</cp:revision>
  <cp:lastPrinted>2017-03-07T14:05:25Z</cp:lastPrinted>
  <dcterms:created xsi:type="dcterms:W3CDTF">2016-03-02T17:12:59Z</dcterms:created>
  <dcterms:modified xsi:type="dcterms:W3CDTF">2018-07-13T19:51:25Z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0x0101006B42E0F413729A4799EEFAE2D46FF53E003445CD5A9097F24280540A0E98A7DAE3</vt:lpwstr>
  </property>
  <property fmtid="{D5CDD505-2E9C-101B-9397-08002B2CF9AE}" pid="3" name="SharedWithUsers">
    <vt:lpwstr>11;#Chad Beadling;#153;#Kim Ward;#85;#Nick Kuhn;#18;#Steve M. Handler;#188;#Candace Willingham;#191;#Megan King</vt:lpwstr>
  </property>
  <property fmtid="{D5CDD505-2E9C-101B-9397-08002B2CF9AE}" pid="4" name="_dlc_DocIdItemGuid">
    <vt:lpwstr>97b4a7da-43c1-4124-bb67-89b59b606806</vt:lpwstr>
  </property>
</Properties>
</file>