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256" r:id="rId6"/>
    <p:sldId id="266" r:id="rId7"/>
    <p:sldId id="263" r:id="rId8"/>
    <p:sldId id="257" r:id="rId9"/>
    <p:sldId id="258" r:id="rId10"/>
    <p:sldId id="261" r:id="rId11"/>
    <p:sldId id="265" r:id="rId12"/>
    <p:sldId id="264" r:id="rId13"/>
    <p:sldId id="267" r:id="rId14"/>
    <p:sldId id="260" r:id="rId15"/>
    <p:sldId id="262" r:id="rId16"/>
    <p:sldId id="268" r:id="rId17"/>
    <p:sldId id="485" r:id="rId18"/>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1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78" autoAdjust="0"/>
    <p:restoredTop sz="81168" autoAdjust="0"/>
  </p:normalViewPr>
  <p:slideViewPr>
    <p:cSldViewPr>
      <p:cViewPr varScale="1">
        <p:scale>
          <a:sx n="71" d="100"/>
          <a:sy n="71" d="100"/>
        </p:scale>
        <p:origin x="1506" y="5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124" d="100"/>
          <a:sy n="124" d="100"/>
        </p:scale>
        <p:origin x="-4860"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245AE3D1-CD93-44A7-BEA9-4BC57319F1E3}" type="datetimeFigureOut">
              <a:rPr lang="en-US" smtClean="0"/>
              <a:t>5/24/2018</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73E687B-8DC8-4E76-9780-94E1305F5279}" type="slidenum">
              <a:rPr lang="en-US" smtClean="0"/>
              <a:t>‹#›</a:t>
            </a:fld>
            <a:endParaRPr lang="en-US" dirty="0"/>
          </a:p>
        </p:txBody>
      </p:sp>
    </p:spTree>
    <p:extLst>
      <p:ext uri="{BB962C8B-B14F-4D97-AF65-F5344CB8AC3E}">
        <p14:creationId xmlns:p14="http://schemas.microsoft.com/office/powerpoint/2010/main" val="1258577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E7E80E4-54D6-4DE0-92E2-5FE66B1CAC0B}" type="datetimeFigureOut">
              <a:rPr lang="en-US" smtClean="0"/>
              <a:t>5/24/2018</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90773A2-C8E7-4543-91CE-F49A589C208D}" type="slidenum">
              <a:rPr lang="en-US" smtClean="0"/>
              <a:t>‹#›</a:t>
            </a:fld>
            <a:endParaRPr lang="en-US" dirty="0"/>
          </a:p>
        </p:txBody>
      </p:sp>
    </p:spTree>
    <p:extLst>
      <p:ext uri="{BB962C8B-B14F-4D97-AF65-F5344CB8AC3E}">
        <p14:creationId xmlns:p14="http://schemas.microsoft.com/office/powerpoint/2010/main" val="299173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endParaRPr lang="en-US" dirty="0"/>
          </a:p>
        </p:txBody>
      </p:sp>
      <p:sp>
        <p:nvSpPr>
          <p:cNvPr id="4" name="Slide Number Placeholder 3"/>
          <p:cNvSpPr>
            <a:spLocks noGrp="1"/>
          </p:cNvSpPr>
          <p:nvPr>
            <p:ph type="sldNum" sz="quarter" idx="10"/>
          </p:nvPr>
        </p:nvSpPr>
        <p:spPr/>
        <p:txBody>
          <a:bodyPr/>
          <a:lstStyle/>
          <a:p>
            <a:fld id="{490773A2-C8E7-4543-91CE-F49A589C208D}" type="slidenum">
              <a:rPr lang="en-US" smtClean="0"/>
              <a:t>1</a:t>
            </a:fld>
            <a:endParaRPr lang="en-US" dirty="0"/>
          </a:p>
        </p:txBody>
      </p:sp>
    </p:spTree>
    <p:extLst>
      <p:ext uri="{BB962C8B-B14F-4D97-AF65-F5344CB8AC3E}">
        <p14:creationId xmlns:p14="http://schemas.microsoft.com/office/powerpoint/2010/main" val="260701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chemeClr val="tx1"/>
                </a:solidFill>
              </a:rPr>
              <a:t>CuraviSupport</a:t>
            </a:r>
            <a:r>
              <a:rPr lang="en-US" baseline="30000" dirty="0" err="1">
                <a:solidFill>
                  <a:schemeClr val="tx1"/>
                </a:solidFill>
              </a:rPr>
              <a:t>TM</a:t>
            </a:r>
            <a:r>
              <a:rPr lang="en-US" baseline="0" dirty="0">
                <a:solidFill>
                  <a:schemeClr val="tx1"/>
                </a:solidFill>
              </a:rPr>
              <a:t> is located on the desktop of the </a:t>
            </a:r>
            <a:r>
              <a:rPr lang="en-US" baseline="0" dirty="0" err="1">
                <a:solidFill>
                  <a:schemeClr val="tx1"/>
                </a:solidFill>
              </a:rPr>
              <a:t>CuravCart</a:t>
            </a:r>
            <a:r>
              <a:rPr lang="en-US" baseline="30000" dirty="0" err="1">
                <a:solidFill>
                  <a:schemeClr val="tx1"/>
                </a:solidFill>
              </a:rPr>
              <a:t>TM</a:t>
            </a:r>
            <a:r>
              <a:rPr lang="en-US" baseline="0" dirty="0">
                <a:solidFill>
                  <a:schemeClr val="tx1"/>
                </a:solidFill>
              </a:rPr>
              <a:t>, click on the icon to open the application. This is a library of training materials that are available to help with answering common questions. </a:t>
            </a:r>
            <a:r>
              <a:rPr lang="en-US" dirty="0" err="1">
                <a:solidFill>
                  <a:schemeClr val="tx1"/>
                </a:solidFill>
              </a:rPr>
              <a:t>CuraviSupport</a:t>
            </a:r>
            <a:r>
              <a:rPr lang="en-US" baseline="30000" dirty="0" err="1">
                <a:solidFill>
                  <a:schemeClr val="tx1"/>
                </a:solidFill>
              </a:rPr>
              <a:t>TM</a:t>
            </a:r>
            <a:r>
              <a:rPr lang="en-US" baseline="0" dirty="0">
                <a:solidFill>
                  <a:schemeClr val="tx1"/>
                </a:solidFill>
              </a:rPr>
              <a:t> is available at all times, even when a consult is not in progress. If you have a technical difficulty, please submit a ticket. This will allow us to address your concern in an efficient manner. </a:t>
            </a:r>
          </a:p>
          <a:p>
            <a:endParaRPr lang="en-US" baseline="0" dirty="0">
              <a:solidFill>
                <a:schemeClr val="tx1"/>
              </a:solidFill>
            </a:endParaRPr>
          </a:p>
          <a:p>
            <a:r>
              <a:rPr lang="en-US" baseline="0" dirty="0">
                <a:solidFill>
                  <a:schemeClr val="tx1"/>
                </a:solidFill>
              </a:rPr>
              <a:t>I </a:t>
            </a:r>
            <a:r>
              <a:rPr lang="en-US" baseline="0">
                <a:solidFill>
                  <a:schemeClr val="tx1"/>
                </a:solidFill>
              </a:rPr>
              <a:t>added this </a:t>
            </a:r>
            <a:r>
              <a:rPr lang="en-US" baseline="0" dirty="0">
                <a:solidFill>
                  <a:schemeClr val="tx1"/>
                </a:solidFill>
              </a:rPr>
              <a:t>to the Provider slide deck</a:t>
            </a:r>
            <a:endParaRPr lang="en-US" dirty="0"/>
          </a:p>
        </p:txBody>
      </p:sp>
      <p:sp>
        <p:nvSpPr>
          <p:cNvPr id="4" name="Date Placeholder 3"/>
          <p:cNvSpPr>
            <a:spLocks noGrp="1"/>
          </p:cNvSpPr>
          <p:nvPr>
            <p:ph type="dt" idx="10"/>
          </p:nvPr>
        </p:nvSpPr>
        <p:spPr/>
        <p:txBody>
          <a:bodyPr/>
          <a:lstStyle/>
          <a:p>
            <a:fld id="{AC4D1EAD-FAB0-4C64-9215-3E2837402BF2}" type="datetime1">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773A2-C8E7-4543-91CE-F49A589C208D}" type="slidenum">
              <a:rPr lang="en-US" smtClean="0"/>
              <a:t>13</a:t>
            </a:fld>
            <a:endParaRPr lang="en-US"/>
          </a:p>
        </p:txBody>
      </p:sp>
    </p:spTree>
    <p:extLst>
      <p:ext uri="{BB962C8B-B14F-4D97-AF65-F5344CB8AC3E}">
        <p14:creationId xmlns:p14="http://schemas.microsoft.com/office/powerpoint/2010/main" val="285107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p>
        </p:txBody>
      </p:sp>
      <p:sp>
        <p:nvSpPr>
          <p:cNvPr id="4" name="Slide Number Placeholder 3"/>
          <p:cNvSpPr>
            <a:spLocks noGrp="1"/>
          </p:cNvSpPr>
          <p:nvPr>
            <p:ph type="sldNum" sz="quarter" idx="10"/>
          </p:nvPr>
        </p:nvSpPr>
        <p:spPr/>
        <p:txBody>
          <a:bodyPr/>
          <a:lstStyle/>
          <a:p>
            <a:fld id="{490773A2-C8E7-4543-91CE-F49A589C208D}" type="slidenum">
              <a:rPr lang="en-US" smtClean="0"/>
              <a:t>2</a:t>
            </a:fld>
            <a:endParaRPr lang="en-US" dirty="0"/>
          </a:p>
        </p:txBody>
      </p:sp>
    </p:spTree>
    <p:extLst>
      <p:ext uri="{BB962C8B-B14F-4D97-AF65-F5344CB8AC3E}">
        <p14:creationId xmlns:p14="http://schemas.microsoft.com/office/powerpoint/2010/main" val="180990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3</a:t>
            </a:fld>
            <a:endParaRPr lang="en-US" dirty="0"/>
          </a:p>
        </p:txBody>
      </p:sp>
    </p:spTree>
    <p:extLst>
      <p:ext uri="{BB962C8B-B14F-4D97-AF65-F5344CB8AC3E}">
        <p14:creationId xmlns:p14="http://schemas.microsoft.com/office/powerpoint/2010/main" val="173988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4</a:t>
            </a:fld>
            <a:endParaRPr lang="en-US" dirty="0"/>
          </a:p>
        </p:txBody>
      </p:sp>
    </p:spTree>
    <p:extLst>
      <p:ext uri="{BB962C8B-B14F-4D97-AF65-F5344CB8AC3E}">
        <p14:creationId xmlns:p14="http://schemas.microsoft.com/office/powerpoint/2010/main" val="330923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5</a:t>
            </a:fld>
            <a:endParaRPr lang="en-US" dirty="0"/>
          </a:p>
        </p:txBody>
      </p:sp>
    </p:spTree>
    <p:extLst>
      <p:ext uri="{BB962C8B-B14F-4D97-AF65-F5344CB8AC3E}">
        <p14:creationId xmlns:p14="http://schemas.microsoft.com/office/powerpoint/2010/main" val="60365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7</a:t>
            </a:fld>
            <a:endParaRPr lang="en-US" dirty="0"/>
          </a:p>
        </p:txBody>
      </p:sp>
    </p:spTree>
    <p:extLst>
      <p:ext uri="{BB962C8B-B14F-4D97-AF65-F5344CB8AC3E}">
        <p14:creationId xmlns:p14="http://schemas.microsoft.com/office/powerpoint/2010/main" val="369590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8</a:t>
            </a:fld>
            <a:endParaRPr lang="en-US" dirty="0"/>
          </a:p>
        </p:txBody>
      </p:sp>
    </p:spTree>
    <p:extLst>
      <p:ext uri="{BB962C8B-B14F-4D97-AF65-F5344CB8AC3E}">
        <p14:creationId xmlns:p14="http://schemas.microsoft.com/office/powerpoint/2010/main" val="867022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773A2-C8E7-4543-91CE-F49A589C208D}" type="slidenum">
              <a:rPr lang="en-US" smtClean="0"/>
              <a:t>10</a:t>
            </a:fld>
            <a:endParaRPr lang="en-US" dirty="0"/>
          </a:p>
        </p:txBody>
      </p:sp>
    </p:spTree>
    <p:extLst>
      <p:ext uri="{BB962C8B-B14F-4D97-AF65-F5344CB8AC3E}">
        <p14:creationId xmlns:p14="http://schemas.microsoft.com/office/powerpoint/2010/main" val="3925096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490773A2-C8E7-4543-91CE-F49A589C208D}" type="slidenum">
              <a:rPr lang="en-US" smtClean="0"/>
              <a:t>11</a:t>
            </a:fld>
            <a:endParaRPr lang="en-US" dirty="0"/>
          </a:p>
        </p:txBody>
      </p:sp>
    </p:spTree>
    <p:extLst>
      <p:ext uri="{BB962C8B-B14F-4D97-AF65-F5344CB8AC3E}">
        <p14:creationId xmlns:p14="http://schemas.microsoft.com/office/powerpoint/2010/main" val="2130724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EB2B1BF-D099-49BC-B60C-DAABC8344CC8}"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47323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EB2B1BF-D099-49BC-B60C-DAABC8344CC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18396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EB2B1BF-D099-49BC-B60C-DAABC8344CC8}"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353962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EB2B1BF-D099-49BC-B60C-DAABC8344CC8}" type="slidenum">
              <a:rPr lang="en-US" smtClean="0"/>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326747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rot="16200000">
            <a:off x="3996624" y="-31563"/>
            <a:ext cx="5115814" cy="5178938"/>
          </a:xfrm>
          <a:prstGeom prst="rect">
            <a:avLst/>
          </a:prstGeom>
          <a:effectLst/>
        </p:spPr>
      </p:pic>
      <p:sp>
        <p:nvSpPr>
          <p:cNvPr id="2" name="Title 1"/>
          <p:cNvSpPr>
            <a:spLocks noGrp="1"/>
          </p:cNvSpPr>
          <p:nvPr>
            <p:ph type="title"/>
          </p:nvPr>
        </p:nvSpPr>
        <p:spPr>
          <a:xfrm>
            <a:off x="722313" y="3305176"/>
            <a:ext cx="7772400" cy="1021556"/>
          </a:xfrm>
        </p:spPr>
        <p:txBody>
          <a:bodyPr anchor="t"/>
          <a:lstStyle>
            <a:lvl1pPr algn="l">
              <a:defRPr sz="4000" b="0" cap="none" baseline="0"/>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EB2B1BF-D099-49BC-B60C-DAABC8344CC8}" type="slidenum">
              <a:rPr lang="en-US" smtClean="0"/>
              <a:t>‹#›</a:t>
            </a:fld>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91073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EB2B1BF-D099-49BC-B60C-DAABC8344CC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125162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EB2B1BF-D099-49BC-B60C-DAABC8344CC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153501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7EB2B1BF-D099-49BC-B60C-DAABC8344CC8}"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6890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B2B1BF-D099-49BC-B60C-DAABC8344CC8}"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286135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2B1BF-D099-49BC-B60C-DAABC8344CC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176357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2B1BF-D099-49BC-B60C-DAABC8344CC8}"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1400" y="4552950"/>
            <a:ext cx="1676400" cy="56286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Tree>
    <p:extLst>
      <p:ext uri="{BB962C8B-B14F-4D97-AF65-F5344CB8AC3E}">
        <p14:creationId xmlns:p14="http://schemas.microsoft.com/office/powerpoint/2010/main" val="2615436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895600" y="4767263"/>
            <a:ext cx="2133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81000" y="4767263"/>
            <a:ext cx="2133600" cy="273844"/>
          </a:xfrm>
          <a:prstGeom prst="rect">
            <a:avLst/>
          </a:prstGeom>
        </p:spPr>
        <p:txBody>
          <a:bodyPr vert="horz" lIns="91440" tIns="45720" rIns="91440" bIns="45720" rtlCol="0" anchor="ctr"/>
          <a:lstStyle>
            <a:lvl1pPr algn="l">
              <a:defRPr sz="1200">
                <a:solidFill>
                  <a:schemeClr val="accent1"/>
                </a:solidFill>
              </a:defRPr>
            </a:lvl1pPr>
          </a:lstStyle>
          <a:p>
            <a:fld id="{7EB2B1BF-D099-49BC-B60C-DAABC8344CC8}" type="slidenum">
              <a:rPr lang="en-US" smtClean="0"/>
              <a:pPr/>
              <a:t>‹#›</a:t>
            </a:fld>
            <a:endParaRPr lang="en-US" dirty="0"/>
          </a:p>
        </p:txBody>
      </p:sp>
    </p:spTree>
    <p:extLst>
      <p:ext uri="{BB962C8B-B14F-4D97-AF65-F5344CB8AC3E}">
        <p14:creationId xmlns:p14="http://schemas.microsoft.com/office/powerpoint/2010/main" val="205010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spc="-150" baseline="0">
          <a:solidFill>
            <a:srgbClr val="4D4D4F"/>
          </a:solidFill>
          <a:latin typeface="+mj-lt"/>
          <a:ea typeface="+mj-ea"/>
          <a:cs typeface="+mj-cs"/>
        </a:defRPr>
      </a:lvl1pPr>
    </p:titleStyle>
    <p:bodyStyle>
      <a:lvl1pPr marL="342900" indent="-342900" algn="l" defTabSz="914400" rtl="0" eaLnBrk="1" latinLnBrk="0" hangingPunct="1">
        <a:spcBef>
          <a:spcPct val="20000"/>
        </a:spcBef>
        <a:buClr>
          <a:srgbClr val="96C93D"/>
        </a:buClr>
        <a:buFont typeface="Arial" panose="020B0604020202020204" pitchFamily="34" charset="0"/>
        <a:buChar char="•"/>
        <a:defRPr sz="3200" kern="1200" spc="-100" baseline="0">
          <a:solidFill>
            <a:srgbClr val="4D4D4F"/>
          </a:solidFill>
          <a:latin typeface="+mn-lt"/>
          <a:ea typeface="+mn-ea"/>
          <a:cs typeface="+mn-cs"/>
        </a:defRPr>
      </a:lvl1pPr>
      <a:lvl2pPr marL="742950" indent="-285750" algn="l" defTabSz="914400" rtl="0" eaLnBrk="1" latinLnBrk="0" hangingPunct="1">
        <a:spcBef>
          <a:spcPct val="20000"/>
        </a:spcBef>
        <a:buClr>
          <a:srgbClr val="96C93D"/>
        </a:buClr>
        <a:buFont typeface="Arial" panose="020B0604020202020204" pitchFamily="34" charset="0"/>
        <a:buChar char="–"/>
        <a:defRPr sz="2800" kern="1200" spc="-100" baseline="0">
          <a:solidFill>
            <a:srgbClr val="4D4D4F"/>
          </a:solidFill>
          <a:latin typeface="+mn-lt"/>
          <a:ea typeface="+mn-ea"/>
          <a:cs typeface="+mn-cs"/>
        </a:defRPr>
      </a:lvl2pPr>
      <a:lvl3pPr marL="1143000" indent="-228600" algn="l" defTabSz="914400" rtl="0" eaLnBrk="1" latinLnBrk="0" hangingPunct="1">
        <a:spcBef>
          <a:spcPct val="20000"/>
        </a:spcBef>
        <a:buClr>
          <a:srgbClr val="96C93D"/>
        </a:buClr>
        <a:buFont typeface="Arial" panose="020B0604020202020204" pitchFamily="34" charset="0"/>
        <a:buChar char="•"/>
        <a:defRPr sz="2400" kern="1200" spc="-100" baseline="0">
          <a:solidFill>
            <a:srgbClr val="4D4D4F"/>
          </a:solidFill>
          <a:latin typeface="+mn-lt"/>
          <a:ea typeface="+mn-ea"/>
          <a:cs typeface="+mn-cs"/>
        </a:defRPr>
      </a:lvl3pPr>
      <a:lvl4pPr marL="1600200" indent="-228600" algn="l" defTabSz="914400" rtl="0" eaLnBrk="1" latinLnBrk="0" hangingPunct="1">
        <a:spcBef>
          <a:spcPct val="20000"/>
        </a:spcBef>
        <a:buClr>
          <a:srgbClr val="96C93D"/>
        </a:buClr>
        <a:buFont typeface="Arial" panose="020B0604020202020204" pitchFamily="34" charset="0"/>
        <a:buChar char="–"/>
        <a:defRPr sz="2000" kern="1200" spc="-100" baseline="0">
          <a:solidFill>
            <a:srgbClr val="4D4D4F"/>
          </a:solidFill>
          <a:latin typeface="+mn-lt"/>
          <a:ea typeface="+mn-ea"/>
          <a:cs typeface="+mn-cs"/>
        </a:defRPr>
      </a:lvl4pPr>
      <a:lvl5pPr marL="2057400" indent="-228600" algn="l" defTabSz="914400" rtl="0" eaLnBrk="1" latinLnBrk="0" hangingPunct="1">
        <a:spcBef>
          <a:spcPct val="20000"/>
        </a:spcBef>
        <a:buClr>
          <a:srgbClr val="96C93D"/>
        </a:buClr>
        <a:buFont typeface="Arial" panose="020B0604020202020204" pitchFamily="34" charset="0"/>
        <a:buChar char="»"/>
        <a:defRPr sz="2000" kern="1200" spc="-100" baseline="0">
          <a:solidFill>
            <a:srgbClr val="4D4D4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ctrTitle"/>
          </p:nvPr>
        </p:nvSpPr>
        <p:spPr>
          <a:xfrm>
            <a:off x="563592" y="2370332"/>
            <a:ext cx="7772400" cy="1102519"/>
          </a:xfrm>
        </p:spPr>
        <p:txBody>
          <a:bodyPr>
            <a:normAutofit fontScale="90000"/>
          </a:bodyPr>
          <a:lstStyle/>
          <a:p>
            <a:pPr algn="l"/>
            <a:br>
              <a:rPr lang="en-US" dirty="0">
                <a:solidFill>
                  <a:schemeClr val="accent3"/>
                </a:solidFill>
                <a:latin typeface="+mn-lt"/>
              </a:rPr>
            </a:br>
            <a:br>
              <a:rPr lang="en-US" dirty="0">
                <a:solidFill>
                  <a:schemeClr val="accent3"/>
                </a:solidFill>
                <a:latin typeface="+mn-lt"/>
              </a:rPr>
            </a:br>
            <a:endParaRPr lang="en-US" dirty="0">
              <a:solidFill>
                <a:schemeClr val="accent3"/>
              </a:solidFill>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248150"/>
            <a:ext cx="4043362" cy="90581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047750"/>
            <a:ext cx="2506077" cy="2438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91" y="0"/>
            <a:ext cx="8915418" cy="268225"/>
          </a:xfrm>
          <a:prstGeom prst="rect">
            <a:avLst/>
          </a:prstGeom>
        </p:spPr>
      </p:pic>
      <p:sp>
        <p:nvSpPr>
          <p:cNvPr id="8" name="TextBox 7"/>
          <p:cNvSpPr txBox="1"/>
          <p:nvPr/>
        </p:nvSpPr>
        <p:spPr>
          <a:xfrm>
            <a:off x="457200" y="4933950"/>
            <a:ext cx="152400" cy="369332"/>
          </a:xfrm>
          <a:prstGeom prst="rect">
            <a:avLst/>
          </a:prstGeom>
          <a:noFill/>
        </p:spPr>
        <p:txBody>
          <a:bodyPr wrap="square" rtlCol="0">
            <a:spAutoFit/>
          </a:bodyPr>
          <a:lstStyle/>
          <a:p>
            <a:endParaRPr lang="en-US" dirty="0"/>
          </a:p>
        </p:txBody>
      </p:sp>
      <p:sp>
        <p:nvSpPr>
          <p:cNvPr id="9" name="Subtitle 8"/>
          <p:cNvSpPr>
            <a:spLocks noGrp="1"/>
          </p:cNvSpPr>
          <p:nvPr>
            <p:ph type="subTitle" idx="1"/>
          </p:nvPr>
        </p:nvSpPr>
        <p:spPr>
          <a:xfrm>
            <a:off x="178992" y="2194242"/>
            <a:ext cx="6400800" cy="1901508"/>
          </a:xfrm>
        </p:spPr>
        <p:txBody>
          <a:bodyPr>
            <a:normAutofit fontScale="92500" lnSpcReduction="10000"/>
          </a:bodyPr>
          <a:lstStyle/>
          <a:p>
            <a:pPr algn="l"/>
            <a:r>
              <a:rPr lang="en-US" dirty="0">
                <a:solidFill>
                  <a:schemeClr val="tx1"/>
                </a:solidFill>
              </a:rPr>
              <a:t>HVI Provider Pilot</a:t>
            </a:r>
          </a:p>
          <a:p>
            <a:pPr algn="l"/>
            <a:r>
              <a:rPr lang="en-US" dirty="0">
                <a:solidFill>
                  <a:schemeClr val="tx1"/>
                </a:solidFill>
              </a:rPr>
              <a:t>Training</a:t>
            </a:r>
          </a:p>
          <a:p>
            <a:pPr algn="l"/>
            <a:endParaRPr lang="en-US" sz="2600" dirty="0">
              <a:solidFill>
                <a:schemeClr val="tx1"/>
              </a:solidFill>
            </a:endParaRPr>
          </a:p>
          <a:p>
            <a:pPr algn="l"/>
            <a:r>
              <a:rPr lang="en-US" sz="2600" dirty="0">
                <a:solidFill>
                  <a:schemeClr val="tx1"/>
                </a:solidFill>
              </a:rPr>
              <a:t>June 2018</a:t>
            </a:r>
          </a:p>
          <a:p>
            <a:pPr algn="l"/>
            <a:endParaRPr lang="en-US" dirty="0"/>
          </a:p>
          <a:p>
            <a:pPr algn="l"/>
            <a:endParaRPr lang="en-US" dirty="0"/>
          </a:p>
          <a:p>
            <a:endParaRPr lang="en-US" dirty="0"/>
          </a:p>
        </p:txBody>
      </p:sp>
    </p:spTree>
    <p:extLst>
      <p:ext uri="{BB962C8B-B14F-4D97-AF65-F5344CB8AC3E}">
        <p14:creationId xmlns:p14="http://schemas.microsoft.com/office/powerpoint/2010/main" val="542637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68F83A-1A31-4C39-9109-EFC7DA2132A5}"/>
              </a:ext>
            </a:extLst>
          </p:cNvPr>
          <p:cNvPicPr>
            <a:picLocks noChangeAspect="1"/>
          </p:cNvPicPr>
          <p:nvPr/>
        </p:nvPicPr>
        <p:blipFill>
          <a:blip r:embed="rId3"/>
          <a:stretch>
            <a:fillRect/>
          </a:stretch>
        </p:blipFill>
        <p:spPr>
          <a:xfrm>
            <a:off x="857955" y="482599"/>
            <a:ext cx="7219245" cy="4060826"/>
          </a:xfrm>
          <a:prstGeom prst="rect">
            <a:avLst/>
          </a:prstGeom>
        </p:spPr>
      </p:pic>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7EB2B1BF-D099-49BC-B60C-DAABC8344CC8}" type="slidenum">
              <a:rPr lang="en-US" smtClean="0">
                <a:solidFill>
                  <a:schemeClr val="tx1">
                    <a:tint val="75000"/>
                  </a:schemeClr>
                </a:solidFill>
              </a:rPr>
              <a:pPr algn="r">
                <a:lnSpc>
                  <a:spcPct val="90000"/>
                </a:lnSpc>
                <a:spcAft>
                  <a:spcPts val="600"/>
                </a:spcAft>
              </a:pPr>
              <a:t>10</a:t>
            </a:fld>
            <a:endParaRPr lang="en-US">
              <a:solidFill>
                <a:schemeClr val="tx1">
                  <a:tint val="75000"/>
                </a:schemeClr>
              </a:solidFill>
            </a:endParaRPr>
          </a:p>
        </p:txBody>
      </p:sp>
      <p:sp>
        <p:nvSpPr>
          <p:cNvPr id="8" name="TextBox 7">
            <a:extLst>
              <a:ext uri="{FF2B5EF4-FFF2-40B4-BE49-F238E27FC236}">
                <a16:creationId xmlns:a16="http://schemas.microsoft.com/office/drawing/2014/main" id="{FCEE9085-23BE-43D9-8A85-FFE09E4B397C}"/>
              </a:ext>
            </a:extLst>
          </p:cNvPr>
          <p:cNvSpPr txBox="1"/>
          <p:nvPr/>
        </p:nvSpPr>
        <p:spPr>
          <a:xfrm>
            <a:off x="5486400" y="2230219"/>
            <a:ext cx="2590800" cy="646331"/>
          </a:xfrm>
          <a:prstGeom prst="rect">
            <a:avLst/>
          </a:prstGeom>
          <a:solidFill>
            <a:schemeClr val="accent5">
              <a:lumMod val="60000"/>
              <a:lumOff val="40000"/>
            </a:schemeClr>
          </a:solidFill>
        </p:spPr>
        <p:txBody>
          <a:bodyPr wrap="square" rtlCol="0">
            <a:spAutoFit/>
          </a:bodyPr>
          <a:lstStyle/>
          <a:p>
            <a:r>
              <a:rPr lang="en-US" dirty="0"/>
              <a:t>At the end of rounding, please click END</a:t>
            </a:r>
          </a:p>
        </p:txBody>
      </p:sp>
      <p:cxnSp>
        <p:nvCxnSpPr>
          <p:cNvPr id="10" name="Straight Arrow Connector 9">
            <a:extLst>
              <a:ext uri="{FF2B5EF4-FFF2-40B4-BE49-F238E27FC236}">
                <a16:creationId xmlns:a16="http://schemas.microsoft.com/office/drawing/2014/main" id="{8199C8B5-07A9-4645-A13E-7A47C1E048E2}"/>
              </a:ext>
            </a:extLst>
          </p:cNvPr>
          <p:cNvCxnSpPr>
            <a:cxnSpLocks/>
          </p:cNvCxnSpPr>
          <p:nvPr/>
        </p:nvCxnSpPr>
        <p:spPr>
          <a:xfrm flipH="1">
            <a:off x="5867400" y="2876550"/>
            <a:ext cx="152400" cy="1084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A5B837A-B9E3-43EF-B1FC-15BE1A21B60E}"/>
              </a:ext>
            </a:extLst>
          </p:cNvPr>
          <p:cNvPicPr>
            <a:picLocks noChangeAspect="1"/>
          </p:cNvPicPr>
          <p:nvPr/>
        </p:nvPicPr>
        <p:blipFill>
          <a:blip r:embed="rId4"/>
          <a:stretch>
            <a:fillRect/>
          </a:stretch>
        </p:blipFill>
        <p:spPr>
          <a:xfrm>
            <a:off x="6363719" y="3100387"/>
            <a:ext cx="1713481" cy="1443038"/>
          </a:xfrm>
          <a:prstGeom prst="rect">
            <a:avLst/>
          </a:prstGeom>
        </p:spPr>
      </p:pic>
      <p:pic>
        <p:nvPicPr>
          <p:cNvPr id="4" name="Picture 3">
            <a:extLst>
              <a:ext uri="{FF2B5EF4-FFF2-40B4-BE49-F238E27FC236}">
                <a16:creationId xmlns:a16="http://schemas.microsoft.com/office/drawing/2014/main" id="{946353E1-EC51-442F-AC8E-F052C4E19957}"/>
              </a:ext>
            </a:extLst>
          </p:cNvPr>
          <p:cNvPicPr>
            <a:picLocks noChangeAspect="1"/>
          </p:cNvPicPr>
          <p:nvPr/>
        </p:nvPicPr>
        <p:blipFill>
          <a:blip r:embed="rId5"/>
          <a:stretch>
            <a:fillRect/>
          </a:stretch>
        </p:blipFill>
        <p:spPr>
          <a:xfrm>
            <a:off x="2372712" y="3960701"/>
            <a:ext cx="3819048" cy="533333"/>
          </a:xfrm>
          <a:prstGeom prst="rect">
            <a:avLst/>
          </a:prstGeom>
        </p:spPr>
      </p:pic>
    </p:spTree>
    <p:extLst>
      <p:ext uri="{BB962C8B-B14F-4D97-AF65-F5344CB8AC3E}">
        <p14:creationId xmlns:p14="http://schemas.microsoft.com/office/powerpoint/2010/main" val="217865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63310-170F-4817-AEEF-9D8A43977161}"/>
              </a:ext>
            </a:extLst>
          </p:cNvPr>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7EB2B1BF-D099-49BC-B60C-DAABC8344CC8}" type="slidenum">
              <a:rPr lang="en-US" smtClean="0"/>
              <a:pPr>
                <a:lnSpc>
                  <a:spcPct val="90000"/>
                </a:lnSpc>
                <a:spcAft>
                  <a:spcPts val="600"/>
                </a:spcAft>
              </a:pPr>
              <a:t>11</a:t>
            </a:fld>
            <a:endParaRPr lang="en-US"/>
          </a:p>
        </p:txBody>
      </p:sp>
      <p:pic>
        <p:nvPicPr>
          <p:cNvPr id="5" name="Picture 4">
            <a:extLst>
              <a:ext uri="{FF2B5EF4-FFF2-40B4-BE49-F238E27FC236}">
                <a16:creationId xmlns:a16="http://schemas.microsoft.com/office/drawing/2014/main" id="{8D05D37A-AC96-4651-B6E8-4614DEE4D8CF}"/>
              </a:ext>
            </a:extLst>
          </p:cNvPr>
          <p:cNvPicPr>
            <a:picLocks noChangeAspect="1"/>
          </p:cNvPicPr>
          <p:nvPr/>
        </p:nvPicPr>
        <p:blipFill>
          <a:blip r:embed="rId3"/>
          <a:stretch>
            <a:fillRect/>
          </a:stretch>
        </p:blipFill>
        <p:spPr>
          <a:xfrm>
            <a:off x="585788" y="658698"/>
            <a:ext cx="8248649" cy="2735303"/>
          </a:xfrm>
          <a:prstGeom prst="rect">
            <a:avLst/>
          </a:prstGeom>
        </p:spPr>
      </p:pic>
      <p:pic>
        <p:nvPicPr>
          <p:cNvPr id="9" name="Picture 8">
            <a:extLst>
              <a:ext uri="{FF2B5EF4-FFF2-40B4-BE49-F238E27FC236}">
                <a16:creationId xmlns:a16="http://schemas.microsoft.com/office/drawing/2014/main" id="{2EB65515-328C-4559-A01D-E0450AE1E80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64000"/>
                    </a14:imgEffect>
                    <a14:imgEffect>
                      <a14:saturation sat="104000"/>
                    </a14:imgEffect>
                    <a14:imgEffect>
                      <a14:brightnessContrast bright="-3000" contrast="-23000"/>
                    </a14:imgEffect>
                  </a14:imgLayer>
                </a14:imgProps>
              </a:ext>
            </a:extLst>
          </a:blip>
          <a:stretch>
            <a:fillRect/>
          </a:stretch>
        </p:blipFill>
        <p:spPr>
          <a:xfrm>
            <a:off x="4710112" y="2571750"/>
            <a:ext cx="1905000" cy="2071456"/>
          </a:xfrm>
          <a:prstGeom prst="rect">
            <a:avLst/>
          </a:prstGeom>
        </p:spPr>
      </p:pic>
      <p:sp>
        <p:nvSpPr>
          <p:cNvPr id="4" name="TextBox 3">
            <a:extLst>
              <a:ext uri="{FF2B5EF4-FFF2-40B4-BE49-F238E27FC236}">
                <a16:creationId xmlns:a16="http://schemas.microsoft.com/office/drawing/2014/main" id="{E4BE7898-16ED-4B55-A8F5-023EBA0B1B8A}"/>
              </a:ext>
            </a:extLst>
          </p:cNvPr>
          <p:cNvSpPr txBox="1"/>
          <p:nvPr/>
        </p:nvSpPr>
        <p:spPr>
          <a:xfrm>
            <a:off x="1828800" y="3480467"/>
            <a:ext cx="2409265" cy="1200329"/>
          </a:xfrm>
          <a:prstGeom prst="rect">
            <a:avLst/>
          </a:prstGeom>
          <a:solidFill>
            <a:schemeClr val="accent5">
              <a:lumMod val="60000"/>
              <a:lumOff val="40000"/>
            </a:schemeClr>
          </a:solidFill>
          <a:ln w="28575">
            <a:solidFill>
              <a:srgbClr val="FF0000"/>
            </a:solidFill>
          </a:ln>
        </p:spPr>
        <p:txBody>
          <a:bodyPr wrap="square" rtlCol="0">
            <a:spAutoFit/>
          </a:bodyPr>
          <a:lstStyle/>
          <a:p>
            <a:r>
              <a:rPr lang="en-US" dirty="0"/>
              <a:t>Choose reason for ending rounding, enter how many residents seen and click SUBMIT</a:t>
            </a:r>
          </a:p>
        </p:txBody>
      </p:sp>
    </p:spTree>
    <p:extLst>
      <p:ext uri="{BB962C8B-B14F-4D97-AF65-F5344CB8AC3E}">
        <p14:creationId xmlns:p14="http://schemas.microsoft.com/office/powerpoint/2010/main" val="80538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79C316-91F7-4014-A514-235B7EB658EB}"/>
              </a:ext>
            </a:extLst>
          </p:cNvPr>
          <p:cNvPicPr>
            <a:picLocks noChangeAspect="1"/>
          </p:cNvPicPr>
          <p:nvPr/>
        </p:nvPicPr>
        <p:blipFill rotWithShape="1">
          <a:blip r:embed="rId2"/>
          <a:srcRect/>
          <a:stretch/>
        </p:blipFill>
        <p:spPr>
          <a:xfrm>
            <a:off x="20" y="10"/>
            <a:ext cx="9143980" cy="5143490"/>
          </a:xfrm>
          <a:prstGeom prst="rect">
            <a:avLst/>
          </a:prstGeom>
        </p:spPr>
      </p:pic>
      <p:sp>
        <p:nvSpPr>
          <p:cNvPr id="2" name="Slide Number Placeholder 1">
            <a:extLst>
              <a:ext uri="{FF2B5EF4-FFF2-40B4-BE49-F238E27FC236}">
                <a16:creationId xmlns:a16="http://schemas.microsoft.com/office/drawing/2014/main" id="{2FEF9AC1-3383-48B6-83BB-22188D281F21}"/>
              </a:ext>
            </a:extLst>
          </p:cNvPr>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7EB2B1BF-D099-49BC-B60C-DAABC8344CC8}" type="slidenum">
              <a:rPr lang="en-US">
                <a:solidFill>
                  <a:srgbClr val="FFFFFF"/>
                </a:solidFill>
              </a:rPr>
              <a:pPr>
                <a:lnSpc>
                  <a:spcPct val="90000"/>
                </a:lnSpc>
                <a:spcAft>
                  <a:spcPts val="600"/>
                </a:spcAft>
              </a:pPr>
              <a:t>12</a:t>
            </a:fld>
            <a:endParaRPr lang="en-US">
              <a:solidFill>
                <a:srgbClr val="FFFFFF"/>
              </a:solidFill>
            </a:endParaRPr>
          </a:p>
        </p:txBody>
      </p:sp>
    </p:spTree>
    <p:extLst>
      <p:ext uri="{BB962C8B-B14F-4D97-AF65-F5344CB8AC3E}">
        <p14:creationId xmlns:p14="http://schemas.microsoft.com/office/powerpoint/2010/main" val="327401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8229600" cy="857250"/>
          </a:xfrm>
        </p:spPr>
        <p:txBody>
          <a:bodyPr/>
          <a:lstStyle/>
          <a:p>
            <a:pPr algn="l"/>
            <a:r>
              <a:rPr lang="en-US">
                <a:solidFill>
                  <a:schemeClr val="tx1"/>
                </a:solidFill>
              </a:rPr>
              <a:t>CuraviSupport</a:t>
            </a:r>
            <a:r>
              <a:rPr lang="en-US" baseline="30000">
                <a:solidFill>
                  <a:schemeClr val="tx1"/>
                </a:solidFill>
              </a:rPr>
              <a:t>TM</a:t>
            </a:r>
            <a:endParaRPr lang="en-US"/>
          </a:p>
        </p:txBody>
      </p:sp>
      <p:sp>
        <p:nvSpPr>
          <p:cNvPr id="3" name="Slide Number Placeholder 2"/>
          <p:cNvSpPr>
            <a:spLocks noGrp="1"/>
          </p:cNvSpPr>
          <p:nvPr>
            <p:ph type="sldNum" sz="quarter" idx="12"/>
          </p:nvPr>
        </p:nvSpPr>
        <p:spPr/>
        <p:txBody>
          <a:bodyPr/>
          <a:lstStyle/>
          <a:p>
            <a:fld id="{7EB2B1BF-D099-49BC-B60C-DAABC8344CC8}" type="slidenum">
              <a:rPr lang="en-US" smtClean="0"/>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 y="1047750"/>
            <a:ext cx="7086600" cy="3524494"/>
          </a:xfrm>
          <a:prstGeom prst="rect">
            <a:avLst/>
          </a:prstGeom>
        </p:spPr>
      </p:pic>
    </p:spTree>
    <p:extLst>
      <p:ext uri="{BB962C8B-B14F-4D97-AF65-F5344CB8AC3E}">
        <p14:creationId xmlns:p14="http://schemas.microsoft.com/office/powerpoint/2010/main" val="2372329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9DFCD-E7F5-41FA-AD59-9FCF00B6CAED}"/>
              </a:ext>
            </a:extLst>
          </p:cNvPr>
          <p:cNvSpPr>
            <a:spLocks noGrp="1"/>
          </p:cNvSpPr>
          <p:nvPr>
            <p:ph type="sldNum" sz="quarter" idx="12"/>
          </p:nvPr>
        </p:nvSpPr>
        <p:spPr/>
        <p:txBody>
          <a:bodyPr/>
          <a:lstStyle/>
          <a:p>
            <a:fld id="{7EB2B1BF-D099-49BC-B60C-DAABC8344CC8}" type="slidenum">
              <a:rPr lang="en-US" smtClean="0"/>
              <a:t>2</a:t>
            </a:fld>
            <a:endParaRPr lang="en-US" dirty="0"/>
          </a:p>
        </p:txBody>
      </p:sp>
      <p:sp>
        <p:nvSpPr>
          <p:cNvPr id="3" name="Rectangle 2">
            <a:extLst>
              <a:ext uri="{FF2B5EF4-FFF2-40B4-BE49-F238E27FC236}">
                <a16:creationId xmlns:a16="http://schemas.microsoft.com/office/drawing/2014/main" id="{96F1F131-CC3F-419F-9E3F-9F1666E3003B}"/>
              </a:ext>
            </a:extLst>
          </p:cNvPr>
          <p:cNvSpPr/>
          <p:nvPr/>
        </p:nvSpPr>
        <p:spPr>
          <a:xfrm>
            <a:off x="685800" y="742950"/>
            <a:ext cx="6781800" cy="1938992"/>
          </a:xfrm>
          <a:prstGeom prst="rect">
            <a:avLst/>
          </a:prstGeom>
        </p:spPr>
        <p:txBody>
          <a:bodyPr wrap="square">
            <a:spAutoFit/>
          </a:bodyPr>
          <a:lstStyle/>
          <a:p>
            <a:pPr lvl="0">
              <a:defRPr/>
            </a:pPr>
            <a:r>
              <a:rPr lang="en-US" sz="2400" dirty="0"/>
              <a:t>The purpose of the HVI Virtual Rounding Project is to enable HVI Providers to round remotely and on-demand for residents who are at the </a:t>
            </a:r>
          </a:p>
          <a:p>
            <a:pPr lvl="0">
              <a:defRPr/>
            </a:pPr>
            <a:r>
              <a:rPr lang="en-US" sz="2400" dirty="0"/>
              <a:t>UPMC Canterbury Place Nursing Facility-Transitional Care/Heart &amp; Vascular Unit</a:t>
            </a:r>
          </a:p>
        </p:txBody>
      </p:sp>
    </p:spTree>
    <p:extLst>
      <p:ext uri="{BB962C8B-B14F-4D97-AF65-F5344CB8AC3E}">
        <p14:creationId xmlns:p14="http://schemas.microsoft.com/office/powerpoint/2010/main" val="9901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F05FF8-9AF5-44A0-8D9C-9B46A82ECA16}"/>
              </a:ext>
            </a:extLst>
          </p:cNvPr>
          <p:cNvPicPr>
            <a:picLocks noChangeAspect="1"/>
          </p:cNvPicPr>
          <p:nvPr/>
        </p:nvPicPr>
        <p:blipFill>
          <a:blip r:embed="rId3"/>
          <a:stretch>
            <a:fillRect/>
          </a:stretch>
        </p:blipFill>
        <p:spPr>
          <a:xfrm>
            <a:off x="2819400" y="588962"/>
            <a:ext cx="4252723" cy="4178300"/>
          </a:xfrm>
          <a:prstGeom prst="rect">
            <a:avLst/>
          </a:prstGeom>
        </p:spPr>
      </p:pic>
      <p:sp>
        <p:nvSpPr>
          <p:cNvPr id="2" name="Slide Number Placeholder 1">
            <a:extLst>
              <a:ext uri="{FF2B5EF4-FFF2-40B4-BE49-F238E27FC236}">
                <a16:creationId xmlns:a16="http://schemas.microsoft.com/office/drawing/2014/main" id="{D639BEB5-7B0F-41BB-AF82-552547E65D67}"/>
              </a:ext>
            </a:extLst>
          </p:cNvPr>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7EB2B1BF-D099-49BC-B60C-DAABC8344CC8}" type="slidenum">
              <a:rPr lang="en-US" smtClean="0"/>
              <a:pPr>
                <a:lnSpc>
                  <a:spcPct val="90000"/>
                </a:lnSpc>
                <a:spcAft>
                  <a:spcPts val="600"/>
                </a:spcAft>
              </a:pPr>
              <a:t>3</a:t>
            </a:fld>
            <a:endParaRPr lang="en-US"/>
          </a:p>
        </p:txBody>
      </p:sp>
      <p:sp>
        <p:nvSpPr>
          <p:cNvPr id="4" name="TextBox 3">
            <a:extLst>
              <a:ext uri="{FF2B5EF4-FFF2-40B4-BE49-F238E27FC236}">
                <a16:creationId xmlns:a16="http://schemas.microsoft.com/office/drawing/2014/main" id="{21FBC9DA-981D-4EAC-B5BD-3F0BC326BE2F}"/>
              </a:ext>
            </a:extLst>
          </p:cNvPr>
          <p:cNvSpPr txBox="1"/>
          <p:nvPr/>
        </p:nvSpPr>
        <p:spPr>
          <a:xfrm>
            <a:off x="4972050" y="2058119"/>
            <a:ext cx="2514600" cy="1200329"/>
          </a:xfrm>
          <a:prstGeom prst="rect">
            <a:avLst/>
          </a:prstGeom>
          <a:solidFill>
            <a:schemeClr val="accent5">
              <a:lumMod val="60000"/>
              <a:lumOff val="40000"/>
            </a:schemeClr>
          </a:solidFill>
          <a:ln w="28575">
            <a:solidFill>
              <a:srgbClr val="FF0000"/>
            </a:solidFill>
          </a:ln>
        </p:spPr>
        <p:txBody>
          <a:bodyPr wrap="square" rtlCol="0">
            <a:spAutoFit/>
          </a:bodyPr>
          <a:lstStyle/>
          <a:p>
            <a:r>
              <a:rPr lang="en-US" b="1" dirty="0"/>
              <a:t>2. </a:t>
            </a:r>
            <a:r>
              <a:rPr lang="en-US" dirty="0"/>
              <a:t>Log in with user name and password to begin.</a:t>
            </a:r>
          </a:p>
          <a:p>
            <a:r>
              <a:rPr lang="en-US" dirty="0"/>
              <a:t>Your user name is </a:t>
            </a:r>
          </a:p>
          <a:p>
            <a:r>
              <a:rPr lang="en-US" dirty="0"/>
              <a:t>First </a:t>
            </a:r>
            <a:r>
              <a:rPr lang="en-US" dirty="0" err="1"/>
              <a:t>name.Last</a:t>
            </a:r>
            <a:r>
              <a:rPr lang="en-US" dirty="0"/>
              <a:t> name</a:t>
            </a:r>
          </a:p>
        </p:txBody>
      </p:sp>
      <p:pic>
        <p:nvPicPr>
          <p:cNvPr id="5" name="Picture 4">
            <a:extLst>
              <a:ext uri="{FF2B5EF4-FFF2-40B4-BE49-F238E27FC236}">
                <a16:creationId xmlns:a16="http://schemas.microsoft.com/office/drawing/2014/main" id="{4391C8DD-A8F6-470B-89A8-A995D0627223}"/>
              </a:ext>
            </a:extLst>
          </p:cNvPr>
          <p:cNvPicPr>
            <a:picLocks noChangeAspect="1"/>
          </p:cNvPicPr>
          <p:nvPr/>
        </p:nvPicPr>
        <p:blipFill>
          <a:blip r:embed="rId4"/>
          <a:stretch>
            <a:fillRect/>
          </a:stretch>
        </p:blipFill>
        <p:spPr>
          <a:xfrm>
            <a:off x="966598" y="1371600"/>
            <a:ext cx="771525" cy="666750"/>
          </a:xfrm>
          <a:prstGeom prst="rect">
            <a:avLst/>
          </a:prstGeom>
        </p:spPr>
      </p:pic>
      <p:sp>
        <p:nvSpPr>
          <p:cNvPr id="6" name="TextBox 5">
            <a:extLst>
              <a:ext uri="{FF2B5EF4-FFF2-40B4-BE49-F238E27FC236}">
                <a16:creationId xmlns:a16="http://schemas.microsoft.com/office/drawing/2014/main" id="{9612F3EA-40C4-419C-B8E3-5917FD6EA0FD}"/>
              </a:ext>
            </a:extLst>
          </p:cNvPr>
          <p:cNvSpPr txBox="1"/>
          <p:nvPr/>
        </p:nvSpPr>
        <p:spPr>
          <a:xfrm>
            <a:off x="678372" y="2343150"/>
            <a:ext cx="1683828" cy="1200329"/>
          </a:xfrm>
          <a:prstGeom prst="rect">
            <a:avLst/>
          </a:prstGeom>
          <a:solidFill>
            <a:schemeClr val="accent5">
              <a:lumMod val="60000"/>
              <a:lumOff val="40000"/>
            </a:schemeClr>
          </a:solidFill>
          <a:ln w="28575">
            <a:solidFill>
              <a:srgbClr val="FF0000"/>
            </a:solidFill>
          </a:ln>
        </p:spPr>
        <p:txBody>
          <a:bodyPr wrap="square" rtlCol="0">
            <a:spAutoFit/>
          </a:bodyPr>
          <a:lstStyle/>
          <a:p>
            <a:r>
              <a:rPr lang="en-US" b="1" dirty="0"/>
              <a:t>1. </a:t>
            </a:r>
            <a:r>
              <a:rPr lang="en-US" dirty="0" err="1"/>
              <a:t>CuraviCare</a:t>
            </a:r>
            <a:r>
              <a:rPr lang="en-US" dirty="0"/>
              <a:t> icon that is found on your desktop</a:t>
            </a:r>
          </a:p>
        </p:txBody>
      </p:sp>
      <p:sp>
        <p:nvSpPr>
          <p:cNvPr id="7" name="TextBox 6">
            <a:extLst>
              <a:ext uri="{FF2B5EF4-FFF2-40B4-BE49-F238E27FC236}">
                <a16:creationId xmlns:a16="http://schemas.microsoft.com/office/drawing/2014/main" id="{508829FC-1F3A-4931-8206-3C63646D5A41}"/>
              </a:ext>
            </a:extLst>
          </p:cNvPr>
          <p:cNvSpPr txBox="1"/>
          <p:nvPr/>
        </p:nvSpPr>
        <p:spPr>
          <a:xfrm>
            <a:off x="6241163" y="3850441"/>
            <a:ext cx="2076448" cy="646331"/>
          </a:xfrm>
          <a:prstGeom prst="rect">
            <a:avLst/>
          </a:prstGeom>
          <a:solidFill>
            <a:schemeClr val="accent5">
              <a:lumMod val="60000"/>
              <a:lumOff val="40000"/>
            </a:schemeClr>
          </a:solidFill>
          <a:ln w="28575">
            <a:solidFill>
              <a:srgbClr val="FF0000"/>
            </a:solidFill>
          </a:ln>
        </p:spPr>
        <p:txBody>
          <a:bodyPr wrap="square" rtlCol="0">
            <a:spAutoFit/>
          </a:bodyPr>
          <a:lstStyle/>
          <a:p>
            <a:pPr algn="ctr"/>
            <a:r>
              <a:rPr lang="en-US" b="1" dirty="0"/>
              <a:t>24/7 Support</a:t>
            </a:r>
          </a:p>
          <a:p>
            <a:pPr algn="ctr"/>
            <a:r>
              <a:rPr lang="en-US" b="1" dirty="0"/>
              <a:t>1-888-528-7284</a:t>
            </a:r>
          </a:p>
        </p:txBody>
      </p:sp>
    </p:spTree>
    <p:extLst>
      <p:ext uri="{BB962C8B-B14F-4D97-AF65-F5344CB8AC3E}">
        <p14:creationId xmlns:p14="http://schemas.microsoft.com/office/powerpoint/2010/main" val="97992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7EB2B1BF-D099-49BC-B60C-DAABC8344CC8}" type="slidenum">
              <a:rPr lang="en-US" smtClean="0">
                <a:solidFill>
                  <a:schemeClr val="tx1">
                    <a:tint val="75000"/>
                  </a:schemeClr>
                </a:solidFill>
              </a:rPr>
              <a:pPr algn="r">
                <a:lnSpc>
                  <a:spcPct val="90000"/>
                </a:lnSpc>
                <a:spcAft>
                  <a:spcPts val="600"/>
                </a:spcAft>
              </a:pPr>
              <a:t>4</a:t>
            </a:fld>
            <a:endParaRPr lang="en-US">
              <a:solidFill>
                <a:schemeClr val="tx1">
                  <a:tint val="75000"/>
                </a:schemeClr>
              </a:solidFill>
            </a:endParaRPr>
          </a:p>
        </p:txBody>
      </p:sp>
      <p:pic>
        <p:nvPicPr>
          <p:cNvPr id="4" name="Picture 3">
            <a:extLst>
              <a:ext uri="{FF2B5EF4-FFF2-40B4-BE49-F238E27FC236}">
                <a16:creationId xmlns:a16="http://schemas.microsoft.com/office/drawing/2014/main" id="{BBB2C43F-D17E-4BFB-8926-DB853BFF4967}"/>
              </a:ext>
            </a:extLst>
          </p:cNvPr>
          <p:cNvPicPr>
            <a:picLocks noChangeAspect="1"/>
          </p:cNvPicPr>
          <p:nvPr/>
        </p:nvPicPr>
        <p:blipFill>
          <a:blip r:embed="rId3"/>
          <a:stretch>
            <a:fillRect/>
          </a:stretch>
        </p:blipFill>
        <p:spPr>
          <a:xfrm>
            <a:off x="914400" y="810846"/>
            <a:ext cx="7359385" cy="3104155"/>
          </a:xfrm>
          <a:prstGeom prst="rect">
            <a:avLst/>
          </a:prstGeom>
        </p:spPr>
      </p:pic>
      <p:sp>
        <p:nvSpPr>
          <p:cNvPr id="9" name="TextBox 8">
            <a:extLst>
              <a:ext uri="{FF2B5EF4-FFF2-40B4-BE49-F238E27FC236}">
                <a16:creationId xmlns:a16="http://schemas.microsoft.com/office/drawing/2014/main" id="{31EB697A-33E0-4FA2-B5B3-09F76B72360C}"/>
              </a:ext>
            </a:extLst>
          </p:cNvPr>
          <p:cNvSpPr txBox="1"/>
          <p:nvPr/>
        </p:nvSpPr>
        <p:spPr>
          <a:xfrm>
            <a:off x="5144770" y="3105150"/>
            <a:ext cx="2626359" cy="369332"/>
          </a:xfrm>
          <a:prstGeom prst="rect">
            <a:avLst/>
          </a:prstGeom>
          <a:solidFill>
            <a:schemeClr val="accent5">
              <a:lumMod val="60000"/>
              <a:lumOff val="40000"/>
            </a:schemeClr>
          </a:solidFill>
          <a:ln w="28575">
            <a:solidFill>
              <a:srgbClr val="FF0000"/>
            </a:solidFill>
          </a:ln>
        </p:spPr>
        <p:txBody>
          <a:bodyPr wrap="square" rtlCol="0">
            <a:spAutoFit/>
          </a:bodyPr>
          <a:lstStyle/>
          <a:p>
            <a:r>
              <a:rPr lang="en-US" dirty="0"/>
              <a:t>Click ASSIGN to ME</a:t>
            </a:r>
          </a:p>
        </p:txBody>
      </p:sp>
    </p:spTree>
    <p:extLst>
      <p:ext uri="{BB962C8B-B14F-4D97-AF65-F5344CB8AC3E}">
        <p14:creationId xmlns:p14="http://schemas.microsoft.com/office/powerpoint/2010/main" val="362230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gn="r">
              <a:lnSpc>
                <a:spcPct val="90000"/>
              </a:lnSpc>
              <a:spcAft>
                <a:spcPts val="600"/>
              </a:spcAft>
            </a:pPr>
            <a:fld id="{7EB2B1BF-D099-49BC-B60C-DAABC8344CC8}" type="slidenum">
              <a:rPr lang="en-US" smtClean="0">
                <a:solidFill>
                  <a:schemeClr val="tx1">
                    <a:tint val="75000"/>
                  </a:schemeClr>
                </a:solidFill>
              </a:rPr>
              <a:pPr algn="r">
                <a:lnSpc>
                  <a:spcPct val="90000"/>
                </a:lnSpc>
                <a:spcAft>
                  <a:spcPts val="600"/>
                </a:spcAft>
              </a:pPr>
              <a:t>5</a:t>
            </a:fld>
            <a:endParaRPr lang="en-US">
              <a:solidFill>
                <a:schemeClr val="tx1">
                  <a:tint val="75000"/>
                </a:schemeClr>
              </a:solidFill>
            </a:endParaRPr>
          </a:p>
        </p:txBody>
      </p:sp>
      <p:pic>
        <p:nvPicPr>
          <p:cNvPr id="2" name="Picture 1">
            <a:extLst>
              <a:ext uri="{FF2B5EF4-FFF2-40B4-BE49-F238E27FC236}">
                <a16:creationId xmlns:a16="http://schemas.microsoft.com/office/drawing/2014/main" id="{5382BB15-D682-4D37-8D12-272570F12A95}"/>
              </a:ext>
            </a:extLst>
          </p:cNvPr>
          <p:cNvPicPr>
            <a:picLocks noChangeAspect="1"/>
          </p:cNvPicPr>
          <p:nvPr/>
        </p:nvPicPr>
        <p:blipFill>
          <a:blip r:embed="rId3"/>
          <a:stretch>
            <a:fillRect/>
          </a:stretch>
        </p:blipFill>
        <p:spPr>
          <a:xfrm>
            <a:off x="896635" y="708953"/>
            <a:ext cx="7600054" cy="3352800"/>
          </a:xfrm>
          <a:prstGeom prst="rect">
            <a:avLst/>
          </a:prstGeom>
        </p:spPr>
      </p:pic>
      <p:sp>
        <p:nvSpPr>
          <p:cNvPr id="9" name="TextBox 8">
            <a:extLst>
              <a:ext uri="{FF2B5EF4-FFF2-40B4-BE49-F238E27FC236}">
                <a16:creationId xmlns:a16="http://schemas.microsoft.com/office/drawing/2014/main" id="{A532C5C0-05E3-4E5D-B9B0-55604B223FBA}"/>
              </a:ext>
            </a:extLst>
          </p:cNvPr>
          <p:cNvSpPr txBox="1"/>
          <p:nvPr/>
        </p:nvSpPr>
        <p:spPr>
          <a:xfrm>
            <a:off x="5188070" y="1352550"/>
            <a:ext cx="2266950" cy="1754326"/>
          </a:xfrm>
          <a:prstGeom prst="rect">
            <a:avLst/>
          </a:prstGeom>
          <a:solidFill>
            <a:schemeClr val="accent5">
              <a:lumMod val="60000"/>
              <a:lumOff val="40000"/>
            </a:schemeClr>
          </a:solidFill>
          <a:ln w="28575">
            <a:solidFill>
              <a:srgbClr val="FF0000"/>
            </a:solidFill>
          </a:ln>
        </p:spPr>
        <p:txBody>
          <a:bodyPr wrap="square" rtlCol="0">
            <a:spAutoFit/>
          </a:bodyPr>
          <a:lstStyle/>
          <a:p>
            <a:pPr algn="ctr"/>
            <a:r>
              <a:rPr lang="en-US" dirty="0"/>
              <a:t>In the event of technical difficulties, we ask for your contact information. Click OK when finished.</a:t>
            </a:r>
          </a:p>
        </p:txBody>
      </p:sp>
    </p:spTree>
    <p:extLst>
      <p:ext uri="{BB962C8B-B14F-4D97-AF65-F5344CB8AC3E}">
        <p14:creationId xmlns:p14="http://schemas.microsoft.com/office/powerpoint/2010/main" val="321504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11E0DD-1241-4CBA-9353-2CE8338D9318}"/>
              </a:ext>
            </a:extLst>
          </p:cNvPr>
          <p:cNvSpPr>
            <a:spLocks noGrp="1"/>
          </p:cNvSpPr>
          <p:nvPr>
            <p:ph type="sldNum" sz="quarter" idx="12"/>
          </p:nvPr>
        </p:nvSpPr>
        <p:spPr/>
        <p:txBody>
          <a:bodyPr/>
          <a:lstStyle/>
          <a:p>
            <a:fld id="{7EB2B1BF-D099-49BC-B60C-DAABC8344CC8}" type="slidenum">
              <a:rPr lang="en-US" smtClean="0"/>
              <a:t>6</a:t>
            </a:fld>
            <a:endParaRPr lang="en-US" dirty="0"/>
          </a:p>
        </p:txBody>
      </p:sp>
      <p:pic>
        <p:nvPicPr>
          <p:cNvPr id="5" name="Picture 4">
            <a:extLst>
              <a:ext uri="{FF2B5EF4-FFF2-40B4-BE49-F238E27FC236}">
                <a16:creationId xmlns:a16="http://schemas.microsoft.com/office/drawing/2014/main" id="{3852824E-DF7A-4B41-B2E7-86973F4BF587}"/>
              </a:ext>
            </a:extLst>
          </p:cNvPr>
          <p:cNvPicPr>
            <a:picLocks noChangeAspect="1"/>
          </p:cNvPicPr>
          <p:nvPr/>
        </p:nvPicPr>
        <p:blipFill>
          <a:blip r:embed="rId2"/>
          <a:stretch>
            <a:fillRect/>
          </a:stretch>
        </p:blipFill>
        <p:spPr>
          <a:xfrm>
            <a:off x="914400" y="1047750"/>
            <a:ext cx="7239000" cy="2747943"/>
          </a:xfrm>
          <a:prstGeom prst="rect">
            <a:avLst/>
          </a:prstGeom>
        </p:spPr>
      </p:pic>
      <p:sp>
        <p:nvSpPr>
          <p:cNvPr id="4" name="TextBox 3">
            <a:extLst>
              <a:ext uri="{FF2B5EF4-FFF2-40B4-BE49-F238E27FC236}">
                <a16:creationId xmlns:a16="http://schemas.microsoft.com/office/drawing/2014/main" id="{A7B08AD2-538E-4D33-84DC-2BF4F7E27CAC}"/>
              </a:ext>
            </a:extLst>
          </p:cNvPr>
          <p:cNvSpPr txBox="1"/>
          <p:nvPr/>
        </p:nvSpPr>
        <p:spPr>
          <a:xfrm>
            <a:off x="5562600" y="3181350"/>
            <a:ext cx="1981200" cy="369332"/>
          </a:xfrm>
          <a:prstGeom prst="rect">
            <a:avLst/>
          </a:prstGeom>
          <a:solidFill>
            <a:schemeClr val="accent5">
              <a:lumMod val="60000"/>
              <a:lumOff val="40000"/>
            </a:schemeClr>
          </a:solidFill>
          <a:ln w="28575">
            <a:solidFill>
              <a:srgbClr val="FF0000"/>
            </a:solidFill>
          </a:ln>
        </p:spPr>
        <p:txBody>
          <a:bodyPr wrap="square" rtlCol="0">
            <a:spAutoFit/>
          </a:bodyPr>
          <a:lstStyle/>
          <a:p>
            <a:r>
              <a:rPr lang="en-US" dirty="0"/>
              <a:t>Click START VIDEO</a:t>
            </a:r>
          </a:p>
        </p:txBody>
      </p:sp>
    </p:spTree>
    <p:extLst>
      <p:ext uri="{BB962C8B-B14F-4D97-AF65-F5344CB8AC3E}">
        <p14:creationId xmlns:p14="http://schemas.microsoft.com/office/powerpoint/2010/main" val="372408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27BA74-EC1F-4AB3-9335-380F21C077A4}"/>
              </a:ext>
            </a:extLst>
          </p:cNvPr>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7EB2B1BF-D099-49BC-B60C-DAABC8344CC8}" type="slidenum">
              <a:rPr lang="en-US" smtClean="0"/>
              <a:pPr>
                <a:lnSpc>
                  <a:spcPct val="90000"/>
                </a:lnSpc>
                <a:spcAft>
                  <a:spcPts val="600"/>
                </a:spcAft>
              </a:pPr>
              <a:t>7</a:t>
            </a:fld>
            <a:endParaRPr lang="en-US"/>
          </a:p>
        </p:txBody>
      </p:sp>
      <p:pic>
        <p:nvPicPr>
          <p:cNvPr id="4" name="Picture 3">
            <a:extLst>
              <a:ext uri="{FF2B5EF4-FFF2-40B4-BE49-F238E27FC236}">
                <a16:creationId xmlns:a16="http://schemas.microsoft.com/office/drawing/2014/main" id="{BA7F6090-6037-4F8D-8E0B-491EC1C8BC56}"/>
              </a:ext>
            </a:extLst>
          </p:cNvPr>
          <p:cNvPicPr>
            <a:picLocks noChangeAspect="1"/>
          </p:cNvPicPr>
          <p:nvPr/>
        </p:nvPicPr>
        <p:blipFill>
          <a:blip r:embed="rId3"/>
          <a:stretch>
            <a:fillRect/>
          </a:stretch>
        </p:blipFill>
        <p:spPr>
          <a:xfrm>
            <a:off x="304798" y="432710"/>
            <a:ext cx="8704553" cy="4710790"/>
          </a:xfrm>
          <a:prstGeom prst="rect">
            <a:avLst/>
          </a:prstGeom>
        </p:spPr>
      </p:pic>
      <p:sp>
        <p:nvSpPr>
          <p:cNvPr id="5" name="Rectangle 4">
            <a:extLst>
              <a:ext uri="{FF2B5EF4-FFF2-40B4-BE49-F238E27FC236}">
                <a16:creationId xmlns:a16="http://schemas.microsoft.com/office/drawing/2014/main" id="{D5DD66C8-66D0-4420-90C3-86CC379F6A01}"/>
              </a:ext>
            </a:extLst>
          </p:cNvPr>
          <p:cNvSpPr/>
          <p:nvPr/>
        </p:nvSpPr>
        <p:spPr>
          <a:xfrm>
            <a:off x="457200" y="4767262"/>
            <a:ext cx="228600" cy="273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5761037-82EF-4F07-B7A5-39E218C47D5F}"/>
              </a:ext>
            </a:extLst>
          </p:cNvPr>
          <p:cNvPicPr>
            <a:picLocks noChangeAspect="1"/>
          </p:cNvPicPr>
          <p:nvPr/>
        </p:nvPicPr>
        <p:blipFill>
          <a:blip r:embed="rId4"/>
          <a:stretch>
            <a:fillRect/>
          </a:stretch>
        </p:blipFill>
        <p:spPr>
          <a:xfrm>
            <a:off x="4759401" y="3867150"/>
            <a:ext cx="628650" cy="381000"/>
          </a:xfrm>
          <a:prstGeom prst="rect">
            <a:avLst/>
          </a:prstGeom>
        </p:spPr>
      </p:pic>
      <p:sp>
        <p:nvSpPr>
          <p:cNvPr id="9" name="Oval 8">
            <a:extLst>
              <a:ext uri="{FF2B5EF4-FFF2-40B4-BE49-F238E27FC236}">
                <a16:creationId xmlns:a16="http://schemas.microsoft.com/office/drawing/2014/main" id="{3982BC9D-E349-42C3-B346-1D15C4E127A6}"/>
              </a:ext>
            </a:extLst>
          </p:cNvPr>
          <p:cNvSpPr/>
          <p:nvPr/>
        </p:nvSpPr>
        <p:spPr>
          <a:xfrm>
            <a:off x="4495800" y="2266950"/>
            <a:ext cx="1111326" cy="3132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88E76B-1014-46B8-AB33-7C2337AC1572}"/>
              </a:ext>
            </a:extLst>
          </p:cNvPr>
          <p:cNvSpPr txBox="1"/>
          <p:nvPr/>
        </p:nvSpPr>
        <p:spPr>
          <a:xfrm>
            <a:off x="4349826" y="2303236"/>
            <a:ext cx="2330981" cy="276999"/>
          </a:xfrm>
          <a:prstGeom prst="rect">
            <a:avLst/>
          </a:prstGeom>
          <a:noFill/>
        </p:spPr>
        <p:txBody>
          <a:bodyPr wrap="square" rtlCol="0">
            <a:spAutoFit/>
          </a:bodyPr>
          <a:lstStyle/>
          <a:p>
            <a:r>
              <a:rPr lang="en-US" sz="1200" dirty="0"/>
              <a:t>PTZ Camera Control</a:t>
            </a:r>
          </a:p>
        </p:txBody>
      </p:sp>
      <p:sp>
        <p:nvSpPr>
          <p:cNvPr id="10" name="TextBox 9">
            <a:extLst>
              <a:ext uri="{FF2B5EF4-FFF2-40B4-BE49-F238E27FC236}">
                <a16:creationId xmlns:a16="http://schemas.microsoft.com/office/drawing/2014/main" id="{E9CE28DE-739C-4E73-B7B4-4C289AA0845D}"/>
              </a:ext>
            </a:extLst>
          </p:cNvPr>
          <p:cNvSpPr txBox="1"/>
          <p:nvPr/>
        </p:nvSpPr>
        <p:spPr>
          <a:xfrm>
            <a:off x="4349826" y="3333750"/>
            <a:ext cx="701637" cy="276999"/>
          </a:xfrm>
          <a:prstGeom prst="rect">
            <a:avLst/>
          </a:prstGeom>
          <a:solidFill>
            <a:schemeClr val="bg1"/>
          </a:solidFill>
          <a:ln>
            <a:solidFill>
              <a:srgbClr val="FF0000"/>
            </a:solidFill>
          </a:ln>
        </p:spPr>
        <p:txBody>
          <a:bodyPr wrap="square" rtlCol="0">
            <a:spAutoFit/>
          </a:bodyPr>
          <a:lstStyle/>
          <a:p>
            <a:r>
              <a:rPr lang="en-US" sz="1200" dirty="0"/>
              <a:t>Help</a:t>
            </a:r>
          </a:p>
        </p:txBody>
      </p:sp>
      <p:cxnSp>
        <p:nvCxnSpPr>
          <p:cNvPr id="12" name="Straight Connector 11">
            <a:extLst>
              <a:ext uri="{FF2B5EF4-FFF2-40B4-BE49-F238E27FC236}">
                <a16:creationId xmlns:a16="http://schemas.microsoft.com/office/drawing/2014/main" id="{17FEA455-9C1D-465C-A099-F55754EAEEB3}"/>
              </a:ext>
            </a:extLst>
          </p:cNvPr>
          <p:cNvCxnSpPr/>
          <p:nvPr/>
        </p:nvCxnSpPr>
        <p:spPr>
          <a:xfrm>
            <a:off x="4876800" y="3610749"/>
            <a:ext cx="0" cy="2564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20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B293DC-8B06-437F-ACA6-61FB34B3A7EC}"/>
              </a:ext>
            </a:extLst>
          </p:cNvPr>
          <p:cNvSpPr>
            <a:spLocks noGrp="1"/>
          </p:cNvSpPr>
          <p:nvPr>
            <p:ph type="sldNum" sz="quarter" idx="12"/>
          </p:nvPr>
        </p:nvSpPr>
        <p:spPr/>
        <p:txBody>
          <a:bodyPr/>
          <a:lstStyle/>
          <a:p>
            <a:fld id="{7EB2B1BF-D099-49BC-B60C-DAABC8344CC8}" type="slidenum">
              <a:rPr lang="en-US" smtClean="0"/>
              <a:t>8</a:t>
            </a:fld>
            <a:endParaRPr lang="en-US" dirty="0"/>
          </a:p>
        </p:txBody>
      </p:sp>
      <p:pic>
        <p:nvPicPr>
          <p:cNvPr id="5" name="Picture 4">
            <a:extLst>
              <a:ext uri="{FF2B5EF4-FFF2-40B4-BE49-F238E27FC236}">
                <a16:creationId xmlns:a16="http://schemas.microsoft.com/office/drawing/2014/main" id="{0EAA8220-7A2F-4E40-B8AC-971ECA25AAC5}"/>
              </a:ext>
            </a:extLst>
          </p:cNvPr>
          <p:cNvPicPr>
            <a:picLocks noChangeAspect="1"/>
          </p:cNvPicPr>
          <p:nvPr/>
        </p:nvPicPr>
        <p:blipFill>
          <a:blip r:embed="rId3"/>
          <a:stretch>
            <a:fillRect/>
          </a:stretch>
        </p:blipFill>
        <p:spPr>
          <a:xfrm>
            <a:off x="200298" y="403160"/>
            <a:ext cx="2688569" cy="2152075"/>
          </a:xfrm>
          <a:prstGeom prst="rect">
            <a:avLst/>
          </a:prstGeom>
        </p:spPr>
      </p:pic>
      <p:pic>
        <p:nvPicPr>
          <p:cNvPr id="2" name="Picture 1">
            <a:extLst>
              <a:ext uri="{FF2B5EF4-FFF2-40B4-BE49-F238E27FC236}">
                <a16:creationId xmlns:a16="http://schemas.microsoft.com/office/drawing/2014/main" id="{471F7AA4-C823-432D-8D29-8E01979CE67B}"/>
              </a:ext>
            </a:extLst>
          </p:cNvPr>
          <p:cNvPicPr>
            <a:picLocks noChangeAspect="1"/>
          </p:cNvPicPr>
          <p:nvPr/>
        </p:nvPicPr>
        <p:blipFill>
          <a:blip r:embed="rId4"/>
          <a:stretch>
            <a:fillRect/>
          </a:stretch>
        </p:blipFill>
        <p:spPr>
          <a:xfrm>
            <a:off x="3780842" y="1709933"/>
            <a:ext cx="3819048" cy="533333"/>
          </a:xfrm>
          <a:prstGeom prst="rect">
            <a:avLst/>
          </a:prstGeom>
        </p:spPr>
      </p:pic>
      <p:pic>
        <p:nvPicPr>
          <p:cNvPr id="7" name="Picture 6">
            <a:extLst>
              <a:ext uri="{FF2B5EF4-FFF2-40B4-BE49-F238E27FC236}">
                <a16:creationId xmlns:a16="http://schemas.microsoft.com/office/drawing/2014/main" id="{268D28AB-391A-4E03-948A-42B66BBFE67D}"/>
              </a:ext>
            </a:extLst>
          </p:cNvPr>
          <p:cNvPicPr>
            <a:picLocks noChangeAspect="1"/>
          </p:cNvPicPr>
          <p:nvPr/>
        </p:nvPicPr>
        <p:blipFill>
          <a:blip r:embed="rId5"/>
          <a:stretch>
            <a:fillRect/>
          </a:stretch>
        </p:blipFill>
        <p:spPr>
          <a:xfrm>
            <a:off x="6835575" y="2669247"/>
            <a:ext cx="1795334" cy="1902888"/>
          </a:xfrm>
          <a:prstGeom prst="rect">
            <a:avLst/>
          </a:prstGeom>
        </p:spPr>
      </p:pic>
      <p:sp>
        <p:nvSpPr>
          <p:cNvPr id="8" name="Rectangle 7">
            <a:extLst>
              <a:ext uri="{FF2B5EF4-FFF2-40B4-BE49-F238E27FC236}">
                <a16:creationId xmlns:a16="http://schemas.microsoft.com/office/drawing/2014/main" id="{4059595A-7688-4057-A704-62619CD00688}"/>
              </a:ext>
            </a:extLst>
          </p:cNvPr>
          <p:cNvSpPr/>
          <p:nvPr/>
        </p:nvSpPr>
        <p:spPr>
          <a:xfrm>
            <a:off x="456183" y="2766611"/>
            <a:ext cx="5487417" cy="1708160"/>
          </a:xfrm>
          <a:prstGeom prst="rect">
            <a:avLst/>
          </a:prstGeom>
        </p:spPr>
        <p:txBody>
          <a:bodyPr wrap="square">
            <a:spAutoFit/>
          </a:bodyPr>
          <a:lstStyle/>
          <a:p>
            <a:pPr>
              <a:lnSpc>
                <a:spcPts val="1800"/>
              </a:lnSpc>
              <a:spcAft>
                <a:spcPts val="1200"/>
              </a:spcAft>
            </a:pPr>
            <a:r>
              <a:rPr lang="en-US" dirty="0">
                <a:solidFill>
                  <a:srgbClr val="4C4C4E"/>
                </a:solidFill>
                <a:latin typeface="Arial" panose="020B0604020202020204" pitchFamily="34" charset="0"/>
                <a:ea typeface="Calibri" panose="020F0502020204030204" pitchFamily="34" charset="0"/>
              </a:rPr>
              <a:t>Click on the crossing arrows button and the following dialog will appear. Simply click and hold any arrow button until the camera is in the correct position. It may be easier to fine tune the adjustments with a quick click and release of any button. Click the + or – buttons to zoom in or out and the home button to return to center.</a:t>
            </a:r>
            <a:endParaRPr lang="en-US" sz="16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B0144FB-F546-4E44-AFF8-918ED95378D2}"/>
              </a:ext>
            </a:extLst>
          </p:cNvPr>
          <p:cNvSpPr txBox="1"/>
          <p:nvPr/>
        </p:nvSpPr>
        <p:spPr>
          <a:xfrm>
            <a:off x="2650043" y="509604"/>
            <a:ext cx="4216634" cy="1200329"/>
          </a:xfrm>
          <a:prstGeom prst="rect">
            <a:avLst/>
          </a:prstGeom>
          <a:noFill/>
        </p:spPr>
        <p:txBody>
          <a:bodyPr wrap="square" rtlCol="0">
            <a:spAutoFit/>
          </a:bodyPr>
          <a:lstStyle/>
          <a:p>
            <a:pPr algn="ctr"/>
            <a:r>
              <a:rPr lang="en-US" dirty="0"/>
              <a:t>PTZ (Pan/Tilt/Zoom) camera is located on the top of the cart and can be controlled by the provider to provide a better view of the resident.</a:t>
            </a:r>
          </a:p>
        </p:txBody>
      </p:sp>
      <p:cxnSp>
        <p:nvCxnSpPr>
          <p:cNvPr id="11" name="Straight Arrow Connector 10">
            <a:extLst>
              <a:ext uri="{FF2B5EF4-FFF2-40B4-BE49-F238E27FC236}">
                <a16:creationId xmlns:a16="http://schemas.microsoft.com/office/drawing/2014/main" id="{7CA24BE1-50D9-4F07-8396-32D079DFF8AB}"/>
              </a:ext>
            </a:extLst>
          </p:cNvPr>
          <p:cNvCxnSpPr>
            <a:cxnSpLocks/>
          </p:cNvCxnSpPr>
          <p:nvPr/>
        </p:nvCxnSpPr>
        <p:spPr>
          <a:xfrm flipV="1">
            <a:off x="3834809" y="2272373"/>
            <a:ext cx="2324749" cy="504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EBC65CE-5A90-415F-9583-E3C1E685B0E6}"/>
              </a:ext>
            </a:extLst>
          </p:cNvPr>
          <p:cNvCxnSpPr>
            <a:cxnSpLocks/>
          </p:cNvCxnSpPr>
          <p:nvPr/>
        </p:nvCxnSpPr>
        <p:spPr>
          <a:xfrm>
            <a:off x="3234103" y="3213627"/>
            <a:ext cx="3473692" cy="740062"/>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08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3F508-968D-43E6-B6AD-3D8180EDC6D0}"/>
              </a:ext>
            </a:extLst>
          </p:cNvPr>
          <p:cNvSpPr>
            <a:spLocks noGrp="1"/>
          </p:cNvSpPr>
          <p:nvPr>
            <p:ph type="sldNum" sz="quarter" idx="12"/>
          </p:nvPr>
        </p:nvSpPr>
        <p:spPr/>
        <p:txBody>
          <a:bodyPr/>
          <a:lstStyle/>
          <a:p>
            <a:fld id="{7EB2B1BF-D099-49BC-B60C-DAABC8344CC8}" type="slidenum">
              <a:rPr lang="en-US" smtClean="0"/>
              <a:t>9</a:t>
            </a:fld>
            <a:endParaRPr lang="en-US" dirty="0"/>
          </a:p>
        </p:txBody>
      </p:sp>
      <p:pic>
        <p:nvPicPr>
          <p:cNvPr id="3" name="Picture 2">
            <a:extLst>
              <a:ext uri="{FF2B5EF4-FFF2-40B4-BE49-F238E27FC236}">
                <a16:creationId xmlns:a16="http://schemas.microsoft.com/office/drawing/2014/main" id="{64F3A43E-FABC-4400-91EC-80794905590E}"/>
              </a:ext>
            </a:extLst>
          </p:cNvPr>
          <p:cNvPicPr>
            <a:picLocks noChangeAspect="1"/>
          </p:cNvPicPr>
          <p:nvPr/>
        </p:nvPicPr>
        <p:blipFill>
          <a:blip r:embed="rId2"/>
          <a:stretch>
            <a:fillRect/>
          </a:stretch>
        </p:blipFill>
        <p:spPr>
          <a:xfrm>
            <a:off x="984666" y="538107"/>
            <a:ext cx="7218290" cy="4060288"/>
          </a:xfrm>
          <a:prstGeom prst="rect">
            <a:avLst/>
          </a:prstGeom>
        </p:spPr>
      </p:pic>
      <p:pic>
        <p:nvPicPr>
          <p:cNvPr id="4" name="Picture 3">
            <a:extLst>
              <a:ext uri="{FF2B5EF4-FFF2-40B4-BE49-F238E27FC236}">
                <a16:creationId xmlns:a16="http://schemas.microsoft.com/office/drawing/2014/main" id="{D8E89E5D-1E97-4ACA-8EFF-24C945086036}"/>
              </a:ext>
            </a:extLst>
          </p:cNvPr>
          <p:cNvPicPr>
            <a:picLocks noChangeAspect="1"/>
          </p:cNvPicPr>
          <p:nvPr/>
        </p:nvPicPr>
        <p:blipFill>
          <a:blip r:embed="rId3"/>
          <a:stretch>
            <a:fillRect/>
          </a:stretch>
        </p:blipFill>
        <p:spPr>
          <a:xfrm>
            <a:off x="6468021" y="3159614"/>
            <a:ext cx="1713124" cy="1438781"/>
          </a:xfrm>
          <a:prstGeom prst="rect">
            <a:avLst/>
          </a:prstGeom>
        </p:spPr>
      </p:pic>
      <p:pic>
        <p:nvPicPr>
          <p:cNvPr id="5" name="Picture 4">
            <a:extLst>
              <a:ext uri="{FF2B5EF4-FFF2-40B4-BE49-F238E27FC236}">
                <a16:creationId xmlns:a16="http://schemas.microsoft.com/office/drawing/2014/main" id="{6C92DC2B-0973-4093-BF39-B43A6C00D946}"/>
              </a:ext>
            </a:extLst>
          </p:cNvPr>
          <p:cNvPicPr>
            <a:picLocks noChangeAspect="1"/>
          </p:cNvPicPr>
          <p:nvPr/>
        </p:nvPicPr>
        <p:blipFill>
          <a:blip r:embed="rId4"/>
          <a:stretch>
            <a:fillRect/>
          </a:stretch>
        </p:blipFill>
        <p:spPr>
          <a:xfrm>
            <a:off x="2514600" y="3972160"/>
            <a:ext cx="3822523" cy="530398"/>
          </a:xfrm>
          <a:prstGeom prst="rect">
            <a:avLst/>
          </a:prstGeom>
        </p:spPr>
      </p:pic>
      <p:pic>
        <p:nvPicPr>
          <p:cNvPr id="6" name="Picture 5">
            <a:extLst>
              <a:ext uri="{FF2B5EF4-FFF2-40B4-BE49-F238E27FC236}">
                <a16:creationId xmlns:a16="http://schemas.microsoft.com/office/drawing/2014/main" id="{6BA1F4F3-174E-440C-9CCB-11A0703C4DC3}"/>
              </a:ext>
            </a:extLst>
          </p:cNvPr>
          <p:cNvPicPr>
            <a:picLocks noChangeAspect="1"/>
          </p:cNvPicPr>
          <p:nvPr/>
        </p:nvPicPr>
        <p:blipFill>
          <a:blip r:embed="rId5"/>
          <a:stretch>
            <a:fillRect/>
          </a:stretch>
        </p:blipFill>
        <p:spPr>
          <a:xfrm>
            <a:off x="1533780" y="362672"/>
            <a:ext cx="1885440" cy="3395005"/>
          </a:xfrm>
          <a:prstGeom prst="rect">
            <a:avLst/>
          </a:prstGeom>
        </p:spPr>
      </p:pic>
      <p:pic>
        <p:nvPicPr>
          <p:cNvPr id="7" name="Picture 6">
            <a:extLst>
              <a:ext uri="{FF2B5EF4-FFF2-40B4-BE49-F238E27FC236}">
                <a16:creationId xmlns:a16="http://schemas.microsoft.com/office/drawing/2014/main" id="{39A8E569-7EF7-4037-AF7D-0CAAA4D3FD6F}"/>
              </a:ext>
            </a:extLst>
          </p:cNvPr>
          <p:cNvPicPr>
            <a:picLocks noChangeAspect="1"/>
          </p:cNvPicPr>
          <p:nvPr/>
        </p:nvPicPr>
        <p:blipFill>
          <a:blip r:embed="rId6"/>
          <a:stretch>
            <a:fillRect/>
          </a:stretch>
        </p:blipFill>
        <p:spPr>
          <a:xfrm>
            <a:off x="3666265" y="389994"/>
            <a:ext cx="1855092" cy="3340359"/>
          </a:xfrm>
          <a:prstGeom prst="rect">
            <a:avLst/>
          </a:prstGeom>
        </p:spPr>
      </p:pic>
      <p:sp>
        <p:nvSpPr>
          <p:cNvPr id="8" name="TextBox 7">
            <a:extLst>
              <a:ext uri="{FF2B5EF4-FFF2-40B4-BE49-F238E27FC236}">
                <a16:creationId xmlns:a16="http://schemas.microsoft.com/office/drawing/2014/main" id="{6A6EA038-56E4-470D-A42D-A7B87751B0E2}"/>
              </a:ext>
            </a:extLst>
          </p:cNvPr>
          <p:cNvSpPr txBox="1"/>
          <p:nvPr/>
        </p:nvSpPr>
        <p:spPr>
          <a:xfrm>
            <a:off x="193617" y="3510495"/>
            <a:ext cx="1733662" cy="923330"/>
          </a:xfrm>
          <a:prstGeom prst="rect">
            <a:avLst/>
          </a:prstGeom>
          <a:solidFill>
            <a:schemeClr val="accent5">
              <a:lumMod val="60000"/>
              <a:lumOff val="40000"/>
            </a:schemeClr>
          </a:solidFill>
          <a:ln>
            <a:solidFill>
              <a:srgbClr val="FF0000"/>
            </a:solidFill>
          </a:ln>
        </p:spPr>
        <p:txBody>
          <a:bodyPr wrap="square" rtlCol="0">
            <a:spAutoFit/>
          </a:bodyPr>
          <a:lstStyle/>
          <a:p>
            <a:r>
              <a:rPr lang="en-US" dirty="0"/>
              <a:t>Clicking this icon will pop up the windows. </a:t>
            </a:r>
          </a:p>
        </p:txBody>
      </p:sp>
      <p:sp>
        <p:nvSpPr>
          <p:cNvPr id="9" name="Rectangle 8">
            <a:extLst>
              <a:ext uri="{FF2B5EF4-FFF2-40B4-BE49-F238E27FC236}">
                <a16:creationId xmlns:a16="http://schemas.microsoft.com/office/drawing/2014/main" id="{0CB367D9-6539-4818-B519-3C9F7B68DEAE}"/>
              </a:ext>
            </a:extLst>
          </p:cNvPr>
          <p:cNvSpPr/>
          <p:nvPr/>
        </p:nvSpPr>
        <p:spPr>
          <a:xfrm>
            <a:off x="6427531" y="777165"/>
            <a:ext cx="1893327" cy="1754326"/>
          </a:xfrm>
          <a:prstGeom prst="rect">
            <a:avLst/>
          </a:prstGeom>
          <a:solidFill>
            <a:schemeClr val="accent5">
              <a:lumMod val="60000"/>
              <a:lumOff val="40000"/>
            </a:schemeClr>
          </a:solidFill>
          <a:ln>
            <a:solidFill>
              <a:srgbClr val="FF0000"/>
            </a:solidFill>
          </a:ln>
        </p:spPr>
        <p:txBody>
          <a:bodyPr wrap="square">
            <a:spAutoFit/>
          </a:bodyPr>
          <a:lstStyle/>
          <a:p>
            <a:r>
              <a:rPr lang="en-US" dirty="0"/>
              <a:t>Once the stethoscope is connected, you will be able to control the listening filters</a:t>
            </a:r>
          </a:p>
        </p:txBody>
      </p:sp>
      <p:sp>
        <p:nvSpPr>
          <p:cNvPr id="10" name="TextBox 9">
            <a:extLst>
              <a:ext uri="{FF2B5EF4-FFF2-40B4-BE49-F238E27FC236}">
                <a16:creationId xmlns:a16="http://schemas.microsoft.com/office/drawing/2014/main" id="{DA1C11D0-5292-43F7-9570-9A4AAE919ED0}"/>
              </a:ext>
            </a:extLst>
          </p:cNvPr>
          <p:cNvSpPr txBox="1"/>
          <p:nvPr/>
        </p:nvSpPr>
        <p:spPr>
          <a:xfrm>
            <a:off x="1641518" y="592499"/>
            <a:ext cx="376335" cy="369332"/>
          </a:xfrm>
          <a:prstGeom prst="rect">
            <a:avLst/>
          </a:prstGeom>
          <a:solidFill>
            <a:schemeClr val="accent5">
              <a:lumMod val="60000"/>
              <a:lumOff val="40000"/>
            </a:schemeClr>
          </a:solidFill>
          <a:ln>
            <a:solidFill>
              <a:srgbClr val="FF0000"/>
            </a:solidFill>
          </a:ln>
        </p:spPr>
        <p:txBody>
          <a:bodyPr wrap="square" rtlCol="0">
            <a:spAutoFit/>
          </a:bodyPr>
          <a:lstStyle/>
          <a:p>
            <a:r>
              <a:rPr lang="en-US" dirty="0"/>
              <a:t>1.</a:t>
            </a:r>
          </a:p>
        </p:txBody>
      </p:sp>
      <p:sp>
        <p:nvSpPr>
          <p:cNvPr id="12" name="TextBox 11">
            <a:extLst>
              <a:ext uri="{FF2B5EF4-FFF2-40B4-BE49-F238E27FC236}">
                <a16:creationId xmlns:a16="http://schemas.microsoft.com/office/drawing/2014/main" id="{3FAAF14D-08B9-4911-9055-8F6B77A408A7}"/>
              </a:ext>
            </a:extLst>
          </p:cNvPr>
          <p:cNvSpPr txBox="1"/>
          <p:nvPr/>
        </p:nvSpPr>
        <p:spPr>
          <a:xfrm>
            <a:off x="3760509" y="544619"/>
            <a:ext cx="359394" cy="369332"/>
          </a:xfrm>
          <a:prstGeom prst="rect">
            <a:avLst/>
          </a:prstGeom>
          <a:solidFill>
            <a:schemeClr val="accent5">
              <a:lumMod val="60000"/>
              <a:lumOff val="40000"/>
            </a:schemeClr>
          </a:solidFill>
          <a:ln>
            <a:solidFill>
              <a:srgbClr val="FF0000"/>
            </a:solidFill>
          </a:ln>
        </p:spPr>
        <p:txBody>
          <a:bodyPr wrap="none" rtlCol="0">
            <a:spAutoFit/>
          </a:bodyPr>
          <a:lstStyle/>
          <a:p>
            <a:r>
              <a:rPr lang="en-US" dirty="0"/>
              <a:t>2.</a:t>
            </a:r>
          </a:p>
        </p:txBody>
      </p:sp>
      <p:cxnSp>
        <p:nvCxnSpPr>
          <p:cNvPr id="14" name="Straight Arrow Connector 13">
            <a:extLst>
              <a:ext uri="{FF2B5EF4-FFF2-40B4-BE49-F238E27FC236}">
                <a16:creationId xmlns:a16="http://schemas.microsoft.com/office/drawing/2014/main" id="{FC18F76B-849E-485C-AEAD-F3DB7B592E3A}"/>
              </a:ext>
            </a:extLst>
          </p:cNvPr>
          <p:cNvCxnSpPr>
            <a:cxnSpLocks/>
            <a:endCxn id="5" idx="1"/>
          </p:cNvCxnSpPr>
          <p:nvPr/>
        </p:nvCxnSpPr>
        <p:spPr>
          <a:xfrm>
            <a:off x="2017853" y="3972160"/>
            <a:ext cx="496747" cy="2651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7E3E94-DD3C-4FEF-86E5-5D302F8789EF}"/>
              </a:ext>
            </a:extLst>
          </p:cNvPr>
          <p:cNvCxnSpPr/>
          <p:nvPr/>
        </p:nvCxnSpPr>
        <p:spPr>
          <a:xfrm flipH="1">
            <a:off x="5521357" y="1654328"/>
            <a:ext cx="88931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A06DFE5-F54F-4E8F-9F9A-F11811E8C788}"/>
              </a:ext>
            </a:extLst>
          </p:cNvPr>
          <p:cNvCxnSpPr/>
          <p:nvPr/>
        </p:nvCxnSpPr>
        <p:spPr>
          <a:xfrm flipH="1">
            <a:off x="5715000" y="2204166"/>
            <a:ext cx="695667" cy="5738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784584"/>
      </p:ext>
    </p:extLst>
  </p:cSld>
  <p:clrMapOvr>
    <a:masterClrMapping/>
  </p:clrMapOvr>
</p:sld>
</file>

<file path=ppt/theme/theme1.xml><?xml version="1.0" encoding="utf-8"?>
<a:theme xmlns:a="http://schemas.openxmlformats.org/drawingml/2006/main" name="Office Theme">
  <a:themeElements>
    <a:clrScheme name="Custom 1">
      <a:dk1>
        <a:srgbClr val="4D4D4F"/>
      </a:dk1>
      <a:lt1>
        <a:sysClr val="window" lastClr="FFFFFF"/>
      </a:lt1>
      <a:dk2>
        <a:srgbClr val="8A8C8E"/>
      </a:dk2>
      <a:lt2>
        <a:srgbClr val="DCDDDE"/>
      </a:lt2>
      <a:accent1>
        <a:srgbClr val="96C93D"/>
      </a:accent1>
      <a:accent2>
        <a:srgbClr val="CAE3AC"/>
      </a:accent2>
      <a:accent3>
        <a:srgbClr val="A8D164"/>
      </a:accent3>
      <a:accent4>
        <a:srgbClr val="038A96"/>
      </a:accent4>
      <a:accent5>
        <a:srgbClr val="F3C317"/>
      </a:accent5>
      <a:accent6>
        <a:srgbClr val="D66027"/>
      </a:accent6>
      <a:hlink>
        <a:srgbClr val="038A96"/>
      </a:hlink>
      <a:folHlink>
        <a:srgbClr val="038A96"/>
      </a:folHlink>
    </a:clrScheme>
    <a:fontScheme name="Gotham Curavi">
      <a:majorFont>
        <a:latin typeface="Gotham Book"/>
        <a:ea typeface=""/>
        <a:cs typeface=""/>
      </a:majorFont>
      <a:minorFont>
        <a:latin typeface="Gotham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2356ea9b-4626-46e5-a55e-09b7a6a220f4">MZ3WCPM7RKYV-1028553800-4237</_dlc_DocId>
    <_dlc_DocIdUrl xmlns="2356ea9b-4626-46e5-a55e-09b7a6a220f4">
      <Url>https://curavihealth.sharepoint.com/ops/_layouts/15/DocIdRedir.aspx?ID=MZ3WCPM7RKYV-1028553800-4237</Url>
      <Description>MZ3WCPM7RKYV-1028553800-4237</Description>
    </_dlc_DocIdUrl>
    <_ip_UnifiedCompliancePolicyUIAction xmlns="http://schemas.microsoft.com/sharepoint/v3" xsi:nil="true"/>
    <_ip_UnifiedCompliancePolicyProperties xmlns="http://schemas.microsoft.com/sharepoint/v3" xsi:nil="true"/>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uravi Word" ma:contentTypeID="0x0101008E89291E00F564478AD7F74A3A906C6E0009804A65DE351844A7A86C1C0E961C26" ma:contentTypeVersion="11" ma:contentTypeDescription="" ma:contentTypeScope="" ma:versionID="bb9e96d600f932030d890a6f3b0627b1">
  <xsd:schema xmlns:xsd="http://www.w3.org/2001/XMLSchema" xmlns:xs="http://www.w3.org/2001/XMLSchema" xmlns:p="http://schemas.microsoft.com/office/2006/metadata/properties" xmlns:ns1="http://schemas.microsoft.com/sharepoint/v3" xmlns:ns2="2356ea9b-4626-46e5-a55e-09b7a6a220f4" xmlns:ns3="1ebb248c-0ac4-4224-a409-61568745eb02" xmlns:ns4="fd4c82a2-9677-480c-b689-540d38e5e8a0" xmlns:ns5="http://schemas.microsoft.com/sharepoint/v4" targetNamespace="http://schemas.microsoft.com/office/2006/metadata/properties" ma:root="true" ma:fieldsID="167ebd597efeed8163a7156807223d19" ns1:_="" ns2:_="" ns3:_="" ns4:_="" ns5:_="">
    <xsd:import namespace="http://schemas.microsoft.com/sharepoint/v3"/>
    <xsd:import namespace="2356ea9b-4626-46e5-a55e-09b7a6a220f4"/>
    <xsd:import namespace="1ebb248c-0ac4-4224-a409-61568745eb02"/>
    <xsd:import namespace="fd4c82a2-9677-480c-b689-540d38e5e8a0"/>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LastSharedByUser" minOccurs="0"/>
                <xsd:element ref="ns3:LastSharedByTime" minOccurs="0"/>
                <xsd:element ref="ns1:_ip_UnifiedCompliancePolicyProperties" minOccurs="0"/>
                <xsd:element ref="ns1:_ip_UnifiedCompliancePolicyUIAction" minOccurs="0"/>
                <xsd:element ref="ns4:MediaServiceMetadata" minOccurs="0"/>
                <xsd:element ref="ns4:MediaServiceFastMetadata" minOccurs="0"/>
                <xsd:element ref="ns5:IconOverlay"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56ea9b-4626-46e5-a55e-09b7a6a22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bb248c-0ac4-4224-a409-61568745eb0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4c82a2-9677-480c-b689-540d38e5e8a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CA5D37-5785-4212-9519-B89F09ACCAD7}">
  <ds:schemaRefs>
    <ds:schemaRef ds:uri="http://purl.org/dc/elements/1.1/"/>
    <ds:schemaRef ds:uri="http://schemas.microsoft.com/office/2006/metadata/properties"/>
    <ds:schemaRef ds:uri="1ebb248c-0ac4-4224-a409-61568745eb02"/>
    <ds:schemaRef ds:uri="http://schemas.microsoft.com/sharepoint/v4"/>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fd4c82a2-9677-480c-b689-540d38e5e8a0"/>
    <ds:schemaRef ds:uri="2356ea9b-4626-46e5-a55e-09b7a6a220f4"/>
    <ds:schemaRef ds:uri="http://www.w3.org/XML/1998/namespace"/>
    <ds:schemaRef ds:uri="http://purl.org/dc/dcmitype/"/>
  </ds:schemaRefs>
</ds:datastoreItem>
</file>

<file path=customXml/itemProps2.xml><?xml version="1.0" encoding="utf-8"?>
<ds:datastoreItem xmlns:ds="http://schemas.openxmlformats.org/officeDocument/2006/customXml" ds:itemID="{D6322A58-CAE2-4B0D-A9E7-743B2029B6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56ea9b-4626-46e5-a55e-09b7a6a220f4"/>
    <ds:schemaRef ds:uri="1ebb248c-0ac4-4224-a409-61568745eb02"/>
    <ds:schemaRef ds:uri="fd4c82a2-9677-480c-b689-540d38e5e8a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E871E6-B105-4313-B639-29623F244DA6}">
  <ds:schemaRefs>
    <ds:schemaRef ds:uri="http://schemas.microsoft.com/sharepoint/events"/>
  </ds:schemaRefs>
</ds:datastoreItem>
</file>

<file path=customXml/itemProps4.xml><?xml version="1.0" encoding="utf-8"?>
<ds:datastoreItem xmlns:ds="http://schemas.openxmlformats.org/officeDocument/2006/customXml" ds:itemID="{1BC71899-2518-41E5-95A7-F3488D4208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5153</TotalTime>
  <Words>368</Words>
  <Application>Microsoft Office PowerPoint</Application>
  <PresentationFormat>On-screen Show (16:9)</PresentationFormat>
  <Paragraphs>56</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Gotham Book</vt:lpstr>
      <vt:lpstr>Gotham Light</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CuraviSupportTM</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Bayne, Robert</dc:creator>
  <cp:lastModifiedBy>Megan King</cp:lastModifiedBy>
  <cp:revision>317</cp:revision>
  <cp:lastPrinted>2016-10-21T16:34:44Z</cp:lastPrinted>
  <dcterms:created xsi:type="dcterms:W3CDTF">2016-03-02T17:12:59Z</dcterms:created>
  <dcterms:modified xsi:type="dcterms:W3CDTF">2018-05-24T19:15:44Z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0x0101008E89291E00F564478AD7F74A3A906C6E0009804A65DE351844A7A86C1C0E961C26</vt:lpwstr>
  </property>
  <property fmtid="{D5CDD505-2E9C-101B-9397-08002B2CF9AE}" pid="3" name="_dlc_DocIdItemGuid">
    <vt:lpwstr>929ac93c-60cc-4af8-b320-ff35bb8c7434</vt:lpwstr>
  </property>
  <property fmtid="{D5CDD505-2E9C-101B-9397-08002B2CF9AE}" pid="4" name="SharedWithUsers">
    <vt:lpwstr>102;#Lindsay Crawford;#150;#Caitlin Goodrich;#153;#Kim Ward;#18;#Steve M. Handler</vt:lpwstr>
  </property>
</Properties>
</file>